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78" r:id="rId8"/>
    <p:sldId id="261" r:id="rId9"/>
    <p:sldId id="262" r:id="rId10"/>
    <p:sldId id="279" r:id="rId11"/>
    <p:sldId id="280" r:id="rId12"/>
    <p:sldId id="277" r:id="rId13"/>
    <p:sldId id="281" r:id="rId14"/>
    <p:sldId id="282" r:id="rId15"/>
    <p:sldId id="283" r:id="rId16"/>
    <p:sldId id="284" r:id="rId17"/>
    <p:sldId id="286" r:id="rId18"/>
    <p:sldId id="285" r:id="rId19"/>
    <p:sldId id="288" r:id="rId20"/>
    <p:sldId id="287" r:id="rId21"/>
    <p:sldId id="27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07"/>
            <a:ext cx="9144000" cy="68716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5214950"/>
            <a:ext cx="35244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ЮЛІЯ ПАВЛЮК</a:t>
            </a:r>
          </a:p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ВОЛИНСЬКА ОБЛАСТЬ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14554"/>
            <a:ext cx="8424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ПРИМОВКИ У </a:t>
            </a: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КАЛЕНДАРНО-ОБРЯДОВИХ ДІЙСТВАХ НА СТАРОВИЖІВЩИНІ: РЕГІОНАЛЬНІ ОСОБЛИВОСТІ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07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9752" y="908720"/>
            <a:ext cx="5240794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ГРУПИ ПРИМОВОК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971600" y="2420888"/>
            <a:ext cx="2304256" cy="1080120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ПРИМОВКИ-ЗАКЛИЧКИ (ЗАКЛИКАЛЬНІ)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3275856" y="3861048"/>
            <a:ext cx="2304256" cy="1080120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ВІНШУВАЛЬНІ ПРИМОВКИ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5796136" y="2420888"/>
            <a:ext cx="2304256" cy="1296144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РИТУАЛЬНІ ПРИМОВКИ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27984" y="1556792"/>
            <a:ext cx="0" cy="216024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99792" y="1556792"/>
            <a:ext cx="1728192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1556792"/>
            <a:ext cx="2304256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07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332656"/>
            <a:ext cx="7128792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ОСОБЛИВОСТІ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ПРИМОВОК-ЗАКЛИЧОК:</a:t>
            </a: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в основі текстів лежить звертання до                 первісних божеств,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явищ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природи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924944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виголошуються відповідно до семантики свята у народному календарі;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221088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основне призначення – прихилити на свою сторону сили природи, щоб забезпечити щастя, добробут для родини.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" y="-7378"/>
            <a:ext cx="9346963" cy="7022685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42976" y="-142900"/>
            <a:ext cx="712879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ПРИМОВКИ-ЗАКЛИЧКИ НА СТАРОВИЖІВЩИНІ:</a:t>
            </a: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5"/>
          <p:cNvSpPr/>
          <p:nvPr/>
        </p:nvSpPr>
        <p:spPr>
          <a:xfrm>
            <a:off x="611560" y="141277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Святиї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наши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діди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й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прадіди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родичі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ходіте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до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нас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Святу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вичеру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кутю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їсти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»</a:t>
            </a:r>
            <a:endParaRPr lang="uk-UA" sz="2400" b="1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Записано Павлюк Юлією від </a:t>
            </a:r>
            <a:r>
              <a:rPr lang="uk-UA" sz="1600" b="1" i="1" dirty="0" err="1" smtClean="0">
                <a:latin typeface="Arial" pitchFamily="34" charset="0"/>
                <a:cs typeface="Arial" pitchFamily="34" charset="0"/>
              </a:rPr>
              <a:t>Білінської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 Марії </a:t>
            </a:r>
            <a:r>
              <a:rPr lang="uk-UA" sz="1600" b="1" i="1" dirty="0" err="1" smtClean="0">
                <a:latin typeface="Arial" pitchFamily="34" charset="0"/>
                <a:cs typeface="Arial" pitchFamily="34" charset="0"/>
              </a:rPr>
              <a:t>Корнилівни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, 1947р.н.</a:t>
            </a:r>
            <a:endParaRPr lang="uk-UA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кутник 6"/>
          <p:cNvSpPr/>
          <p:nvPr/>
        </p:nvSpPr>
        <p:spPr>
          <a:xfrm>
            <a:off x="4355976" y="299695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4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Морозе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М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орозе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йди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до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нас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вечеряти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н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морозь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наших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коней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курей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свиней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жита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і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пшениці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! А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н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йдеш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то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йди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собі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ж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ноцьку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цибулю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!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 lvl="0"/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Записано Павлюк Юлією від Коваль Галини </a:t>
            </a:r>
            <a:r>
              <a:rPr lang="uk-UA" sz="1600" b="1" i="1" dirty="0" err="1" smtClean="0">
                <a:latin typeface="Arial" pitchFamily="34" charset="0"/>
                <a:cs typeface="Arial" pitchFamily="34" charset="0"/>
              </a:rPr>
              <a:t>Корнилівни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,1956 </a:t>
            </a:r>
            <a:r>
              <a:rPr lang="uk-UA" sz="1600" b="1" i="1" dirty="0" err="1" smtClean="0">
                <a:latin typeface="Arial" pitchFamily="34" charset="0"/>
                <a:cs typeface="Arial" pitchFamily="34" charset="0"/>
              </a:rPr>
              <a:t>р.н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000504"/>
            <a:ext cx="3396106" cy="19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03"/>
            <a:ext cx="9144000" cy="6871607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2976" y="-214338"/>
            <a:ext cx="712879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ПРИМОВКИ-ЗАКЛИЧКИ НА СТАРОВИЖІВЩИНІ:</a:t>
            </a: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8545" y="2665222"/>
            <a:ext cx="44644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Свята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Покровойко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покрий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мою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головойку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сякий-такий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мужчина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аби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дрова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лучина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Записано Павлюк Юлією від </a:t>
            </a:r>
            <a:r>
              <a:rPr lang="uk-UA" sz="1600" b="1" i="1" dirty="0" err="1" smtClean="0">
                <a:latin typeface="Arial" pitchFamily="34" charset="0"/>
                <a:cs typeface="Arial" pitchFamily="34" charset="0"/>
              </a:rPr>
              <a:t>Рижко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 Віри Миколаївни, 1932 </a:t>
            </a:r>
            <a:r>
              <a:rPr lang="uk-UA" sz="1600" b="1" i="1" dirty="0" err="1" smtClean="0">
                <a:latin typeface="Arial" pitchFamily="34" charset="0"/>
                <a:cs typeface="Arial" pitchFamily="34" charset="0"/>
              </a:rPr>
              <a:t>р.н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00438"/>
            <a:ext cx="3816404" cy="2544269"/>
          </a:xfrm>
          <a:prstGeom prst="rect">
            <a:avLst/>
          </a:prstGeom>
        </p:spPr>
      </p:pic>
      <p:sp>
        <p:nvSpPr>
          <p:cNvPr id="8" name="Прямокутник 2"/>
          <p:cNvSpPr/>
          <p:nvPr/>
        </p:nvSpPr>
        <p:spPr>
          <a:xfrm>
            <a:off x="611560" y="141277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Покрово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Покровойко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покрий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мині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головойку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хоч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хусткою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хоч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онучою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бо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дівкою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надокучило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» 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Записано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Павлюк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Юлією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Заєць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Надії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Юріївни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, 1939 р.н.</a:t>
            </a:r>
            <a:endParaRPr lang="uk-UA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07"/>
            <a:ext cx="9144000" cy="6871607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600" y="332656"/>
            <a:ext cx="7128792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ОСОБЛИВОСТІ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РИТУАЛЬНИХ ПРИМОВОК: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2880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обов'язково супроводжують певні дії людини;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780928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характерні для зимових та весняних календарних обрядів;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77072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до цієї групи відносимо тексти, якими наші предки «озвучували» зарубування дерев, биття гілочками свяченої верби,  випікання паски,  перший вигін худоби та перший вихід у поле, зажинки тощо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07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2976" y="500042"/>
            <a:ext cx="6912768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РИТУАЛЬНІ   ПРИМОВКИ  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НА СТАРОВИЖІВЩИНІ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1604" y="1928802"/>
            <a:ext cx="541776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Драстуй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яблуня!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Драстуй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(Відповідає сам господар).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будеш родити, то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буду бити.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не будеш родити, то буду бити.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Тоді обсипає  дерево сміттям і каже: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"Щоб родила, як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сміттє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Записано Павлюк Юлією від Коваль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Галини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Корнилівни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, 1956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р.н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uk-UA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Результат пошуку зображень за запитом &quot;ЯБЛУНЯ ВЗИМ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зультат пошуку зображень за запитом &quot;ЯБЛУНЯ ВЗИМ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794695"/>
            <a:ext cx="3128966" cy="206330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1571612"/>
            <a:ext cx="496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ПРИМОВКИ  ДО ФРУКТОВИХ ДЕРЕВ: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090" y="-315416"/>
            <a:ext cx="9354090" cy="7028931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0"/>
            <a:ext cx="6912768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РИТУАЛЬНІ   ПРИМОВКИ  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НА СТАРОВИЖІВЩИНІ: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4"/>
            <a:ext cx="6795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ПРИМОВКИ  ПІД ЧАС ПЕРШОГО ВИГОНУ ХУДОБИ: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98884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«Скачи здорова, </a:t>
            </a:r>
            <a:r>
              <a:rPr lang="uk-UA" sz="2800" b="1" i="1" dirty="0" err="1">
                <a:latin typeface="Arial" pitchFamily="34" charset="0"/>
                <a:cs typeface="Arial" pitchFamily="34" charset="0"/>
              </a:rPr>
              <a:t>ш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об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тибе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нияка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нечисть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ни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чиплєлася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Записано Павлюк Юлією від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Рижко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Віри Миколаївни, 1932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р.н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212976"/>
            <a:ext cx="6300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ПРИМОВКИ  ПІД ЧАС ПЕРШОГО ХОДУ В ПОЛЕ: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717032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«Допоможи, Боже, дай в час добрий і пору добру хорошого врожаю дождати».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 «Роди, Боже, на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всякую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долю».</a:t>
            </a:r>
          </a:p>
          <a:p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Записано Павлюк Юлією від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Хівук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Марії Максимівни, 1950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р.н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090" y="-170931"/>
            <a:ext cx="9354090" cy="702893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15616" y="404664"/>
            <a:ext cx="6912768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РИТУАЛЬНІ   ПРИМОВКИ  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НА СТАРОВИЖІВЩИНІ: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484784"/>
            <a:ext cx="4455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ПРИМОВКИ  ПІД ЧАС ЗАЖИНОК: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96552" y="1779687"/>
            <a:ext cx="9540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«Благослови, Боже, ще й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Божая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Мати, в щасливу 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годинойку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весь урожай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зобрати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доспілоє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жито ще й овес, тут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зобрався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рид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наш увесь».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uk-UA" sz="28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«Дай, Боже, щоб і на той рік уродився хліб!»</a:t>
            </a:r>
          </a:p>
          <a:p>
            <a:pPr>
              <a:buClr>
                <a:srgbClr val="C00000"/>
              </a:buClr>
            </a:pPr>
            <a:endParaRPr lang="uk-UA" sz="28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 «Дай, Боже, звести, змолотити, довгий вік прожити».</a:t>
            </a:r>
          </a:p>
          <a:p>
            <a:pPr algn="ctr"/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Записано Павлюк Юлією від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Рижко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Віри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Миколаїви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, 1932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р.н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090" y="-170907"/>
            <a:ext cx="9354090" cy="7028931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332656"/>
            <a:ext cx="752892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ОСОБЛИВОСТІ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ВІНШУВАЛЬНИХ  ПРИМОВОК: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-857288" y="1844824"/>
            <a:ext cx="107976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словесні ритуальні формули-вислови, спрямовані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прославлення добробуту, багатства і щастя тим,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кому адресуються;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обов'язково мають конкретного адресата;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lang="uk-UA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ровідна ідея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славити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рід, накликати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добробут на дім, господарство, родину.</a:t>
            </a:r>
            <a:endParaRPr kumimoji="0" lang="uk-UA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150" y="-161285"/>
            <a:ext cx="9354090" cy="702893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15616" y="404664"/>
            <a:ext cx="7314036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ВІНШУВАЛЬНІ    ПРИМОВКИ   </a:t>
            </a: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НА СТАРОВИЖІВЩИНІ:</a:t>
            </a: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1" y="2847665"/>
            <a:ext cx="2113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УНІВЕРСАЛЬНІ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857496"/>
            <a:ext cx="4683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ПРИУРОЧЕНІ ДО ПЕВНОГО СВЯТА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107828" y="1547664"/>
            <a:ext cx="7427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Свята вечеря,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Різдво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Щедрий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вечір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Великдень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Провідна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неділя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500034" y="442913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Здоровлю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кого тут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бачу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Вас,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шоб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водилися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гроши.»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Записано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Павлюк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Юлією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Лугвіщик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Олени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Іванівни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1952 р.н.</a:t>
            </a:r>
            <a:endParaRPr lang="uk-U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572000" y="442913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Вінчую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з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Святим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вечором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Шоби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провадили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здоровлю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той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дочекали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Записано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Павлюк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Юлією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Вегерич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Ольги Петрівни,1948 р.н.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571604" y="3429000"/>
            <a:ext cx="428628" cy="8572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215074" y="3357562"/>
            <a:ext cx="428628" cy="8572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03"/>
            <a:ext cx="9144000" cy="68716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00010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АКТУАЛЬНІСТЬ ДОСЛІДЖЕННЯ: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539552" y="1844824"/>
            <a:ext cx="82559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Осмислення традиційної культури українців дає нам величезну інформацію про історію, звичаї, світоглядні уявлення народу.</a:t>
            </a:r>
          </a:p>
          <a:p>
            <a:pPr algn="ctr">
              <a:buClr>
                <a:srgbClr val="C00000"/>
              </a:buClr>
            </a:pP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Календарні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обряди українців є феноменальним явищем. Вони набувають великої ваги  у процесі відродження традицій українського народу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rgbClr val="0070C0"/>
              </a:buClr>
            </a:pP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0070C0"/>
              </a:buClr>
            </a:pP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090" y="-170931"/>
            <a:ext cx="9354090" cy="70289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764" y="431701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РЕГІОНАЛЬНІ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ОСОБЛИВОСТІ ПРИМОВОК:</a:t>
            </a:r>
            <a:endParaRPr lang="uk-UA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3046" y="166598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твори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жанру є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частинкою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мікрообрядів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дають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змогу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розкрити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особливості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традиційної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західнополіського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регіону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у текстах примовок чітко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прослідковуються фонетичні та граматичні особливості діалектної говірки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Старовижівщини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проведені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спостереження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свідчать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чимало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вербальних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текстів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і до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сьогодні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є  в активному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побутуванні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сучасних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респондентів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090" y="-170931"/>
            <a:ext cx="9354090" cy="70289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188640"/>
            <a:ext cx="2977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ВИСНОВКИ: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кутник 4"/>
          <p:cNvSpPr/>
          <p:nvPr/>
        </p:nvSpPr>
        <p:spPr>
          <a:xfrm>
            <a:off x="251520" y="764704"/>
            <a:ext cx="856895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300" b="1" dirty="0">
                <a:latin typeface="Arial" pitchFamily="34" charset="0"/>
                <a:cs typeface="Arial" pitchFamily="34" charset="0"/>
              </a:rPr>
              <a:t>примовки як окремий жанр фольклору, </a:t>
            </a:r>
            <a:r>
              <a:rPr lang="uk-UA" sz="2300" b="1" dirty="0" smtClean="0">
                <a:latin typeface="Arial" pitchFamily="34" charset="0"/>
                <a:cs typeface="Arial" pitchFamily="34" charset="0"/>
              </a:rPr>
              <a:t>                       зацікавили </a:t>
            </a:r>
            <a:r>
              <a:rPr lang="uk-UA" sz="2300" b="1" dirty="0">
                <a:latin typeface="Arial" pitchFamily="34" charset="0"/>
                <a:cs typeface="Arial" pitchFamily="34" charset="0"/>
              </a:rPr>
              <a:t>дослідників порівняно нещодавно, </a:t>
            </a:r>
            <a:r>
              <a:rPr lang="uk-UA" sz="2300" b="1" dirty="0" smtClean="0">
                <a:latin typeface="Arial" pitchFamily="34" charset="0"/>
                <a:cs typeface="Arial" pitchFamily="34" charset="0"/>
              </a:rPr>
              <a:t>вони  </a:t>
            </a:r>
            <a:r>
              <a:rPr lang="uk-UA" sz="2300" b="1" dirty="0">
                <a:latin typeface="Arial" pitchFamily="34" charset="0"/>
                <a:cs typeface="Arial" pitchFamily="34" charset="0"/>
              </a:rPr>
              <a:t>зафіксовані у багатьох фольклорних збірниках</a:t>
            </a:r>
            <a:r>
              <a:rPr lang="uk-UA" sz="23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300" b="1" dirty="0" smtClean="0">
                <a:latin typeface="Arial" pitchFamily="34" charset="0"/>
                <a:cs typeface="Arial" pitchFamily="34" charset="0"/>
              </a:rPr>
              <a:t>зібрано і проаналізовано примовки з урахуванням їх специфіки в одному районі Західного Полісся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endParaRPr lang="uk-UA" sz="2300" b="1" dirty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300" b="1" dirty="0" smtClean="0">
                <a:latin typeface="Arial" pitchFamily="34" charset="0"/>
                <a:cs typeface="Arial" pitchFamily="34" charset="0"/>
              </a:rPr>
              <a:t>примовки - короткі </a:t>
            </a:r>
            <a:r>
              <a:rPr lang="uk-UA" sz="2300" b="1" dirty="0">
                <a:latin typeface="Arial" pitchFamily="34" charset="0"/>
                <a:cs typeface="Arial" pitchFamily="34" charset="0"/>
              </a:rPr>
              <a:t>непісенні тексти, що виконують роль вербального супроводу ритуалу та мають відповідні жанрові особливості</a:t>
            </a:r>
            <a:r>
              <a:rPr lang="uk-UA" sz="23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q"/>
            </a:pPr>
            <a:endParaRPr lang="uk-UA" sz="23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300" b="1" dirty="0" smtClean="0">
                <a:latin typeface="Arial" pitchFamily="34" charset="0"/>
                <a:cs typeface="Arial" pitchFamily="34" charset="0"/>
              </a:rPr>
              <a:t>зафіксовані </a:t>
            </a:r>
            <a:r>
              <a:rPr lang="uk-UA" sz="2300" b="1" dirty="0">
                <a:latin typeface="Arial" pitchFamily="34" charset="0"/>
                <a:cs typeface="Arial" pitchFamily="34" charset="0"/>
              </a:rPr>
              <a:t>примовки класифіковано у три семантичні групи відповідно до їх лексичного наповнення та мети виголошення: примовки-</a:t>
            </a:r>
            <a:r>
              <a:rPr lang="uk-UA" sz="2300" b="1" dirty="0" err="1">
                <a:latin typeface="Arial" pitchFamily="34" charset="0"/>
                <a:cs typeface="Arial" pitchFamily="34" charset="0"/>
              </a:rPr>
              <a:t>заклички</a:t>
            </a:r>
            <a:r>
              <a:rPr lang="uk-UA" sz="2300" b="1" dirty="0">
                <a:latin typeface="Arial" pitchFamily="34" charset="0"/>
                <a:cs typeface="Arial" pitchFamily="34" charset="0"/>
              </a:rPr>
              <a:t> або </a:t>
            </a:r>
            <a:r>
              <a:rPr lang="uk-UA" sz="2300" b="1" dirty="0" err="1">
                <a:latin typeface="Arial" pitchFamily="34" charset="0"/>
                <a:cs typeface="Arial" pitchFamily="34" charset="0"/>
              </a:rPr>
              <a:t>закликальні</a:t>
            </a:r>
            <a:r>
              <a:rPr lang="uk-UA" sz="2300" b="1" dirty="0">
                <a:latin typeface="Arial" pitchFamily="34" charset="0"/>
                <a:cs typeface="Arial" pitchFamily="34" charset="0"/>
              </a:rPr>
              <a:t>, ритуальні та віншувальні</a:t>
            </a:r>
            <a:r>
              <a:rPr lang="uk-UA" sz="23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endParaRPr lang="uk-UA" sz="23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2300" b="1" dirty="0" smtClean="0">
                <a:latin typeface="Arial" pitchFamily="34" charset="0"/>
                <a:cs typeface="Arial" pitchFamily="34" charset="0"/>
              </a:rPr>
              <a:t>регіональні </a:t>
            </a:r>
            <a:r>
              <a:rPr lang="uk-UA" sz="2300" b="1" dirty="0">
                <a:latin typeface="Arial" pitchFamily="34" charset="0"/>
                <a:cs typeface="Arial" pitchFamily="34" charset="0"/>
              </a:rPr>
              <a:t>особливості цього фольклорного </a:t>
            </a:r>
            <a:r>
              <a:rPr lang="uk-UA" sz="2300" b="1" dirty="0" smtClean="0">
                <a:latin typeface="Arial" pitchFamily="34" charset="0"/>
                <a:cs typeface="Arial" pitchFamily="34" charset="0"/>
              </a:rPr>
              <a:t>                          жанру </a:t>
            </a:r>
            <a:r>
              <a:rPr lang="uk-UA" sz="2300" b="1" dirty="0">
                <a:latin typeface="Arial" pitchFamily="34" charset="0"/>
                <a:cs typeface="Arial" pitchFamily="34" charset="0"/>
              </a:rPr>
              <a:t>визначаються автентичністю побутування.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090" y="-214338"/>
            <a:ext cx="9354090" cy="70289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857496"/>
            <a:ext cx="488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03"/>
            <a:ext cx="9144000" cy="68716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8367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НОВИЗНА  ДОСЛІДЖЕННЯ: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152722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До наукового обігу введене широке коло фольклорних записів, зібраних автором роботи.</a:t>
            </a: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Народні примовки у календарно-обрядових дійствах аналізуються із  урахуванням їх специфіки в одному районі Західного Полісся.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Группа 4"/>
          <p:cNvGrpSpPr>
            <a:grpSpLocks noChangeAspect="1"/>
          </p:cNvGrpSpPr>
          <p:nvPr/>
        </p:nvGrpSpPr>
        <p:grpSpPr bwMode="auto">
          <a:xfrm>
            <a:off x="3203848" y="4146984"/>
            <a:ext cx="4320282" cy="2732170"/>
            <a:chOff x="1043608" y="901797"/>
            <a:chExt cx="7395098" cy="478195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 t="17171" b="13875"/>
            <a:stretch>
              <a:fillRect/>
            </a:stretch>
          </p:blipFill>
          <p:spPr bwMode="auto">
            <a:xfrm>
              <a:off x="1043608" y="901797"/>
              <a:ext cx="7395098" cy="4781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91680" y="1196752"/>
              <a:ext cx="875451" cy="99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624" y="3790205"/>
            <a:ext cx="2533476" cy="302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Кольцо 11"/>
          <p:cNvSpPr/>
          <p:nvPr/>
        </p:nvSpPr>
        <p:spPr>
          <a:xfrm>
            <a:off x="1547664" y="4146984"/>
            <a:ext cx="1224136" cy="1205813"/>
          </a:xfrm>
          <a:prstGeom prst="donut">
            <a:avLst>
              <a:gd name="adj" fmla="val 10605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704705" y="4545844"/>
            <a:ext cx="1133475" cy="54693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07"/>
            <a:ext cx="9144000" cy="68716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85794"/>
            <a:ext cx="6621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 НАУКОВОЇ РОБОТИ: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357430"/>
            <a:ext cx="8279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Зібрати,систематизувати та проаналізувати примовки у календарно-обрядових дійствах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старовижівчан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, виокремити основні семантичні групи, з’ясувати їх жанрову специфіку 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та регіональні особливості.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3607"/>
            <a:ext cx="9144000" cy="68716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4868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ЗАВДАННЯ ДОСЛІДЖЕННЯ: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5048" y="1628800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Проаналізувати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історіографію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дослідження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uk-UA" sz="2600" b="1" dirty="0" smtClean="0">
                <a:latin typeface="Arial" pitchFamily="34" charset="0"/>
                <a:cs typeface="Arial" pitchFamily="34" charset="0"/>
              </a:rPr>
              <a:t>Зібрати і проаналізувати примовки із урахуванням їх специфіки в одному районі Західного Полісся.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З’ясувати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специфіку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термінології та жанрові особливості примовок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Охарактеризувати примовки у календарно-обрядових дійствах </a:t>
            </a:r>
            <a:r>
              <a:rPr kumimoji="0" lang="uk-UA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старовижівчан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Виокремити  та описати основні семантичні групи примовок.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3607"/>
            <a:ext cx="9144000" cy="68716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4868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МЕТОДИ ДОСЛІДЖЕННЯ: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5048" y="1628800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Опитування(шляхом анкетування та інтерв'ю)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uk-UA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uk-UA" sz="3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baseline="0" dirty="0" err="1" smtClean="0">
                <a:latin typeface="Arial" pitchFamily="34" charset="0"/>
                <a:cs typeface="Arial" pitchFamily="34" charset="0"/>
              </a:rPr>
              <a:t>Типологізації</a:t>
            </a:r>
            <a:endParaRPr lang="uk-UA" sz="3200" b="1" baseline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uk-UA" sz="3200" b="1" baseline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Структурно-функціональний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uk-UA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uk-UA" sz="3200" b="1" baseline="0" dirty="0" smtClean="0">
                <a:latin typeface="Arial" pitchFamily="34" charset="0"/>
                <a:cs typeface="Arial" pitchFamily="34" charset="0"/>
              </a:rPr>
              <a:t>Методи аналізу і синтезу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07"/>
            <a:ext cx="9144000" cy="6871607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87251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ТЕРИТОРІАЛЬНІ МЕЖІ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ДОСЛІДЖЕННЯ: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500570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ХРОНОЛОГІЧНІ МЕЖІ ДОСЛІДЖЕННЯ:</a:t>
            </a:r>
            <a:endParaRPr lang="uk-UA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00063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Залежать від віку респондентів, в основному 1930-1950-х років народження. Тому межі можна визначити як друга половина 20- початок 21 ст.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428736"/>
            <a:ext cx="459553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07"/>
            <a:ext cx="9144000" cy="6871607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786" y="1142984"/>
            <a:ext cx="7929618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ОБ'ЄКТ ДОСЛІДЖЕННЯ -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772816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обряди та звичаї українців, у яких вживалися примовки.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14414" y="3284984"/>
            <a:ext cx="6715172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ПРЕДМЕТ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ДОСЛІДЖЕННЯ -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07707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примовки у календарних обрядах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старовижівчан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ПАВЛЮК ЮЛЯНаукова робота 2018\75442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03"/>
            <a:ext cx="9144000" cy="68716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268760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ПРИМОВКИ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– це клішовані, переважно короткі непісенні тексти, що виконують роль вербального супроводу ритуалу.(О.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Лабащук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39552" y="3284984"/>
            <a:ext cx="81758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ЖАНРОВІ ОСОБЛИВОСТІ ПРИМОВОК: 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основне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призначення – вплинути на навколишній світ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виконавцями примовок може бути будь-хто з носіїв фольклорної традиції; 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примовкам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властива значна варіативність у формах виконання  – шепіт, вигукування,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речитатив.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1051</Words>
  <Application>Microsoft Office PowerPoint</Application>
  <PresentationFormat>Экран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Wizard</cp:lastModifiedBy>
  <cp:revision>48</cp:revision>
  <dcterms:modified xsi:type="dcterms:W3CDTF">2020-05-03T19:30:20Z</dcterms:modified>
</cp:coreProperties>
</file>