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8" r:id="rId1"/>
  </p:sldMasterIdLst>
  <p:sldIdLst>
    <p:sldId id="257" r:id="rId2"/>
    <p:sldId id="274" r:id="rId3"/>
    <p:sldId id="270" r:id="rId4"/>
    <p:sldId id="271" r:id="rId5"/>
    <p:sldId id="272" r:id="rId6"/>
    <p:sldId id="258" r:id="rId7"/>
    <p:sldId id="259" r:id="rId8"/>
    <p:sldId id="261" r:id="rId9"/>
    <p:sldId id="266" r:id="rId10"/>
    <p:sldId id="268" r:id="rId11"/>
    <p:sldId id="262" r:id="rId12"/>
    <p:sldId id="264" r:id="rId13"/>
    <p:sldId id="263" r:id="rId14"/>
    <p:sldId id="267" r:id="rId15"/>
    <p:sldId id="273" r:id="rId16"/>
    <p:sldId id="265" r:id="rId1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4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1A37-A125-4B8B-960D-65BA0F1B7341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D91F8-0533-4835-8DDF-EF8160A739A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0B87-E547-4BFC-9CD2-A34D85665CC2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D2C4A-086D-4A4C-A277-8EEB953AF8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4265-1A8C-4074-93B1-B43F0ACBAF7F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9D18-BF3E-4329-BAA1-FF18454701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AECF9-0FB0-49EB-B3FC-8F8A1E92A43B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213ED-38F8-4FA7-99F2-4D12F2E351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2A0F-B7E7-4E05-B390-36B372D7833B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10B1-1B3F-47EB-9F6B-D33647C7114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2CBC-0D82-414E-9D45-B09A351787A7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CA04-DB34-45C3-8AFD-6AEC8E86DE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6518A-C475-412B-9B42-C87EF506B209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35EA-AF91-46D1-854F-AF5C17D72D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4EF02-3E28-4816-B762-2EE60B0B0962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72F48-C232-4E3E-B9A4-9C6A2257EA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3B95-8C71-4B54-9D0E-C4A352248AA0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A1200-305D-41BC-B65D-038B6C1D271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8D8C-8BF2-43C6-A808-975A5E60EDB4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20B7-0BD0-46DE-9564-21D3D2A23F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E28D6-AB7C-416B-944A-1B59A0BE39B6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4B26-B538-4A0D-9320-4E6F9EA5F5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F575E1D-4BF9-444D-807D-62CB33D6046D}" type="datetimeFigureOut">
              <a:rPr lang="uk-UA"/>
              <a:pPr>
                <a:defRPr/>
              </a:pPr>
              <a:t>05.04.2019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C87AD8B-3713-459E-BC52-712399068D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80" r:id="rId1"/>
    <p:sldLayoutId id="2147484379" r:id="rId2"/>
    <p:sldLayoutId id="2147484381" r:id="rId3"/>
    <p:sldLayoutId id="2147484378" r:id="rId4"/>
    <p:sldLayoutId id="2147484382" r:id="rId5"/>
    <p:sldLayoutId id="2147484377" r:id="rId6"/>
    <p:sldLayoutId id="2147484376" r:id="rId7"/>
    <p:sldLayoutId id="2147484383" r:id="rId8"/>
    <p:sldLayoutId id="2147484384" r:id="rId9"/>
    <p:sldLayoutId id="2147484375" r:id="rId10"/>
    <p:sldLayoutId id="21474843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27088" y="339725"/>
            <a:ext cx="7620000" cy="4800600"/>
          </a:xfrm>
        </p:spPr>
        <p:txBody>
          <a:bodyPr>
            <a:noAutofit/>
          </a:bodyPr>
          <a:lstStyle/>
          <a:p>
            <a:pPr marL="11430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4800" b="1" dirty="0" smtClean="0">
                <a:latin typeface="Cambria" pitchFamily="18" charset="0"/>
              </a:rPr>
              <a:t>Зброя та спорядження вершника носіїв </a:t>
            </a:r>
            <a:r>
              <a:rPr lang="uk-UA" sz="4800" b="1" dirty="0" err="1" smtClean="0">
                <a:latin typeface="Cambria" pitchFamily="18" charset="0"/>
              </a:rPr>
              <a:t>вельбарської</a:t>
            </a:r>
            <a:r>
              <a:rPr lang="uk-UA" sz="4800" b="1" dirty="0" smtClean="0">
                <a:latin typeface="Cambria" pitchFamily="18" charset="0"/>
              </a:rPr>
              <a:t> культури на території України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13314" name="Прямокутник 3"/>
          <p:cNvSpPr>
            <a:spLocks noChangeArrowheads="1"/>
          </p:cNvSpPr>
          <p:nvPr/>
        </p:nvSpPr>
        <p:spPr bwMode="auto">
          <a:xfrm>
            <a:off x="2987675" y="5300663"/>
            <a:ext cx="64087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ambria" pitchFamily="18" charset="0"/>
              </a:rPr>
              <a:t>Козак Ілля </a:t>
            </a:r>
          </a:p>
          <a:p>
            <a:pPr algn="ctr"/>
            <a:r>
              <a:rPr lang="uk-UA" sz="3200" b="1">
                <a:latin typeface="Cambria" pitchFamily="18" charset="0"/>
              </a:rPr>
              <a:t>Волинська область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user\Downloads\родщиш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060575"/>
            <a:ext cx="8174037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кутник 4"/>
          <p:cNvSpPr>
            <a:spLocks noChangeArrowheads="1"/>
          </p:cNvSpPr>
          <p:nvPr/>
        </p:nvSpPr>
        <p:spPr bwMode="auto">
          <a:xfrm>
            <a:off x="179388" y="404813"/>
            <a:ext cx="82819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Cambria" pitchFamily="18" charset="0"/>
              </a:rPr>
              <a:t>Вістря списів (18-19) та дротиків (20-27) населення  вельбарської культури на території України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ownloads\Безымянный.png"/>
          <p:cNvPicPr>
            <a:picLocks noChangeAspect="1" noChangeArrowheads="1"/>
          </p:cNvPicPr>
          <p:nvPr/>
        </p:nvPicPr>
        <p:blipFill>
          <a:blip r:embed="rId2"/>
          <a:srcRect l="1146" t="2274" r="1331" b="5208"/>
          <a:stretch>
            <a:fillRect/>
          </a:stretch>
        </p:blipFill>
        <p:spPr bwMode="auto">
          <a:xfrm>
            <a:off x="755650" y="1700213"/>
            <a:ext cx="77851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кутник 4"/>
          <p:cNvSpPr>
            <a:spLocks noChangeArrowheads="1"/>
          </p:cNvSpPr>
          <p:nvPr/>
        </p:nvSpPr>
        <p:spPr bwMode="auto">
          <a:xfrm>
            <a:off x="331788" y="188913"/>
            <a:ext cx="863282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Cambria" pitchFamily="18" charset="0"/>
              </a:rPr>
              <a:t>Сокири (1-2), умбона від щита  (3)</a:t>
            </a:r>
            <a:r>
              <a:rPr lang="uk-UA" sz="2800" b="1"/>
              <a:t>,</a:t>
            </a:r>
            <a:r>
              <a:rPr lang="uk-UA" sz="2800" b="1">
                <a:latin typeface="Cambria" pitchFamily="18" charset="0"/>
              </a:rPr>
              <a:t> бутероль від меча (4) населення  вельбарської культури на території України</a:t>
            </a:r>
            <a:r>
              <a:rPr lang="uk-UA" sz="2400" b="1">
                <a:latin typeface="Cambr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user\Downloads\пррнг.png"/>
          <p:cNvPicPr>
            <a:picLocks noChangeAspect="1" noChangeArrowheads="1"/>
          </p:cNvPicPr>
          <p:nvPr/>
        </p:nvPicPr>
        <p:blipFill>
          <a:blip r:embed="rId2"/>
          <a:srcRect l="1270" t="2040" r="2562" b="1683"/>
          <a:stretch>
            <a:fillRect/>
          </a:stretch>
        </p:blipFill>
        <p:spPr bwMode="auto">
          <a:xfrm>
            <a:off x="827088" y="1557338"/>
            <a:ext cx="7561262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кутник 3"/>
          <p:cNvSpPr>
            <a:spLocks noChangeArrowheads="1"/>
          </p:cNvSpPr>
          <p:nvPr/>
        </p:nvSpPr>
        <p:spPr bwMode="auto">
          <a:xfrm>
            <a:off x="323850" y="188913"/>
            <a:ext cx="80660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Cambria" pitchFamily="18" charset="0"/>
              </a:rPr>
              <a:t>Шпори (5-12), вудила (13), псалій (14) населення  вельбарської культури на території України</a:t>
            </a:r>
            <a:r>
              <a:rPr lang="uk-UA" sz="2400" b="1">
                <a:latin typeface="Cambria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user\Downloads\IMG_20180720_154250_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кутник 3"/>
          <p:cNvSpPr>
            <a:spLocks noChangeArrowheads="1"/>
          </p:cNvSpPr>
          <p:nvPr/>
        </p:nvSpPr>
        <p:spPr bwMode="auto">
          <a:xfrm>
            <a:off x="0" y="0"/>
            <a:ext cx="8748713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Cambria" pitchFamily="18" charset="0"/>
              </a:rPr>
              <a:t>Археологічна експедиція </a:t>
            </a:r>
            <a:endParaRPr lang="uk-UA" sz="2800" b="1"/>
          </a:p>
          <a:p>
            <a:pPr algn="ctr"/>
            <a:r>
              <a:rPr lang="uk-UA" sz="2800" b="1">
                <a:latin typeface="Cambria" pitchFamily="18" charset="0"/>
              </a:rPr>
              <a:t>(</a:t>
            </a:r>
            <a:r>
              <a:rPr lang="ru-RU" sz="2400" b="1">
                <a:latin typeface="Cambria" pitchFamily="18" charset="0"/>
              </a:rPr>
              <a:t>с. Хрінники, Рівненська область, липень 2018 р</a:t>
            </a:r>
            <a:r>
              <a:rPr lang="ru-RU" sz="2400" b="1"/>
              <a:t>.</a:t>
            </a:r>
            <a:r>
              <a:rPr lang="ru-RU" sz="2800" b="1">
                <a:latin typeface="Cambria" pitchFamily="18" charset="0"/>
              </a:rPr>
              <a:t>)</a:t>
            </a:r>
            <a:endParaRPr lang="uk-UA" sz="2800" b="1">
              <a:latin typeface="Cambria" pitchFamily="18" charset="0"/>
            </a:endParaRPr>
          </a:p>
          <a:p>
            <a:endParaRPr lang="uk-UA">
              <a:latin typeface="Palatino Linotype" pitchFamily="18" charset="0"/>
            </a:endParaRPr>
          </a:p>
        </p:txBody>
      </p:sp>
      <p:pic>
        <p:nvPicPr>
          <p:cNvPr id="25603" name="Picture 2" descr="http://vvman.lutsk.ua/img/photo/foto164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2997200"/>
            <a:ext cx="5119688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місту 1"/>
          <p:cNvSpPr>
            <a:spLocks noGrp="1"/>
          </p:cNvSpPr>
          <p:nvPr>
            <p:ph idx="1"/>
          </p:nvPr>
        </p:nvSpPr>
        <p:spPr>
          <a:xfrm>
            <a:off x="250825" y="188913"/>
            <a:ext cx="8843963" cy="11525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17463" indent="0" algn="ctr" eaLnBrk="1" hangingPunct="1">
              <a:buFont typeface="Wingdings" pitchFamily="2" charset="2"/>
              <a:buNone/>
              <a:defRPr/>
            </a:pPr>
            <a:r>
              <a:rPr lang="uk-UA" sz="2800" b="1" smtClean="0">
                <a:effectLst/>
                <a:latin typeface="Cambria" pitchFamily="18" charset="0"/>
              </a:rPr>
              <a:t>Дослідження давньоруських жител, ремісничої майстерні та печі ранньозалізного віку</a:t>
            </a:r>
          </a:p>
          <a:p>
            <a:pPr marL="17463" indent="0" algn="ctr" eaLnBrk="1" hangingPunct="1">
              <a:defRPr/>
            </a:pPr>
            <a:endParaRPr lang="uk-UA" sz="280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26" name="Picture 3" descr="C:\Users\user\Downloads\photo53728815222705138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488473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C:\Users\user\Downloads\IMG_20180720_154240_8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4838" y="3286125"/>
            <a:ext cx="4679950" cy="350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вмісту 2"/>
          <p:cNvSpPr txBox="1">
            <a:spLocks/>
          </p:cNvSpPr>
          <p:nvPr/>
        </p:nvSpPr>
        <p:spPr>
          <a:xfrm>
            <a:off x="6350" y="6350"/>
            <a:ext cx="9036496" cy="5616624"/>
          </a:xfrm>
          <a:prstGeom prst="rect">
            <a:avLst/>
          </a:prstGeom>
        </p:spPr>
        <p:txBody>
          <a:bodyPr anchor="ctr"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14300" indent="0" algn="ctr" fontAlgn="auto">
              <a:buFont typeface="Wingdings" pitchFamily="2" charset="2"/>
              <a:buNone/>
              <a:defRPr/>
            </a:pPr>
            <a:r>
              <a:rPr lang="uk-UA" sz="4000" b="1" dirty="0" smtClean="0">
                <a:latin typeface="Cambria" pitchFamily="18" charset="0"/>
              </a:rPr>
              <a:t>Висновки</a:t>
            </a:r>
          </a:p>
          <a:p>
            <a:pPr marL="457200" indent="-342900" algn="just" fontAlgn="auto">
              <a:buFont typeface="Arial" pitchFamily="34" charset="0"/>
              <a:buChar char="•"/>
              <a:defRPr/>
            </a:pPr>
            <a:r>
              <a:rPr lang="uk-UA" sz="2400" b="1" dirty="0" smtClean="0">
                <a:effectLst/>
                <a:latin typeface="Cambria" pitchFamily="18" charset="0"/>
              </a:rPr>
              <a:t>Населенню </a:t>
            </a:r>
            <a:r>
              <a:rPr lang="uk-UA" sz="2400" b="1" dirty="0" err="1" smtClean="0">
                <a:effectLst/>
                <a:latin typeface="Cambria" pitchFamily="18" charset="0"/>
              </a:rPr>
              <a:t>вельбарської</a:t>
            </a:r>
            <a:r>
              <a:rPr lang="uk-UA" sz="2400" b="1" dirty="0" smtClean="0">
                <a:effectLst/>
                <a:latin typeface="Cambria" pitchFamily="18" charset="0"/>
              </a:rPr>
              <a:t> культури території України відомі  усі наявні на той час категорії зброї.</a:t>
            </a:r>
          </a:p>
          <a:p>
            <a:pPr marL="114300" indent="0" algn="just" fontAlgn="auto">
              <a:buFont typeface="Wingdings" pitchFamily="2" charset="2"/>
              <a:buNone/>
              <a:defRPr/>
            </a:pPr>
            <a:endParaRPr lang="uk-UA" sz="2400" b="1" dirty="0" smtClean="0">
              <a:effectLst/>
              <a:latin typeface="Cambria" pitchFamily="18" charset="0"/>
            </a:endParaRPr>
          </a:p>
          <a:p>
            <a:pPr marL="457200" indent="-342900" algn="just" fontAlgn="auto">
              <a:buFont typeface="Arial" pitchFamily="34" charset="0"/>
              <a:buChar char="•"/>
              <a:defRPr/>
            </a:pPr>
            <a:r>
              <a:rPr lang="uk-UA" sz="2400" b="1" dirty="0">
                <a:effectLst/>
                <a:latin typeface="Cambria" pitchFamily="18" charset="0"/>
              </a:rPr>
              <a:t>Серед населення </a:t>
            </a:r>
            <a:r>
              <a:rPr lang="uk-UA" sz="2400" b="1" dirty="0" err="1">
                <a:effectLst/>
                <a:latin typeface="Cambria" pitchFamily="18" charset="0"/>
              </a:rPr>
              <a:t>вельбарської</a:t>
            </a:r>
            <a:r>
              <a:rPr lang="uk-UA" sz="2400" b="1" dirty="0">
                <a:effectLst/>
                <a:latin typeface="Cambria" pitchFamily="18" charset="0"/>
              </a:rPr>
              <a:t> культури існувала певна військова спеціалізація. </a:t>
            </a:r>
            <a:endParaRPr lang="uk-UA" sz="2400" b="1" dirty="0" smtClean="0">
              <a:effectLst/>
              <a:latin typeface="Cambria" pitchFamily="18" charset="0"/>
            </a:endParaRPr>
          </a:p>
          <a:p>
            <a:pPr marL="114300" indent="0" algn="just" fontAlgn="auto">
              <a:buFont typeface="Wingdings" pitchFamily="2" charset="2"/>
              <a:buNone/>
              <a:defRPr/>
            </a:pPr>
            <a:endParaRPr lang="uk-UA" sz="2400" b="1" dirty="0" smtClean="0">
              <a:effectLst/>
              <a:latin typeface="Cambria" pitchFamily="18" charset="0"/>
            </a:endParaRPr>
          </a:p>
          <a:p>
            <a:pPr marL="457200" indent="-342900" algn="just" fontAlgn="auto">
              <a:buFont typeface="Arial" pitchFamily="34" charset="0"/>
              <a:buChar char="•"/>
              <a:defRPr/>
            </a:pPr>
            <a:r>
              <a:rPr lang="uk-UA" sz="2400" b="1" dirty="0">
                <a:effectLst/>
                <a:latin typeface="Cambria" pitchFamily="18" charset="0"/>
              </a:rPr>
              <a:t>Предмети озброєння вказують на контакти </a:t>
            </a:r>
            <a:r>
              <a:rPr lang="uk-UA" sz="2400" b="1" dirty="0" err="1">
                <a:effectLst/>
                <a:latin typeface="Cambria" pitchFamily="18" charset="0"/>
              </a:rPr>
              <a:t>вельбарського</a:t>
            </a:r>
            <a:r>
              <a:rPr lang="uk-UA" sz="2400" b="1" dirty="0">
                <a:effectLst/>
                <a:latin typeface="Cambria" pitchFamily="18" charset="0"/>
              </a:rPr>
              <a:t> населення із представниками інших етнічних груп.</a:t>
            </a:r>
          </a:p>
          <a:p>
            <a:pPr marL="457200" indent="-342900" fontAlgn="auto">
              <a:buFont typeface="Arial" pitchFamily="34" charset="0"/>
              <a:buChar char="•"/>
              <a:defRPr/>
            </a:pPr>
            <a:endParaRPr lang="uk-UA" sz="2400" dirty="0"/>
          </a:p>
          <a:p>
            <a:pPr marL="114300" indent="0" fontAlgn="auto">
              <a:buFont typeface="Wingdings" pitchFamily="2" charset="2"/>
              <a:buNone/>
              <a:defRPr/>
            </a:pPr>
            <a:endParaRPr lang="uk-UA" sz="2400" strike="sngStrike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4400" y="2636838"/>
            <a:ext cx="8229600" cy="1325562"/>
          </a:xfrm>
        </p:spPr>
        <p:txBody>
          <a:bodyPr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8000" b="1" dirty="0">
                <a:effectLst/>
                <a:latin typeface="Cambria" pitchFamily="18" charset="0"/>
              </a:rPr>
              <a:t>ДЯКУЮ ЗА УВАГУ!</a:t>
            </a:r>
          </a:p>
          <a:p>
            <a:pPr marL="274320" indent="-256032" eaLnBrk="1" fontAlgn="auto" hangingPunct="1">
              <a:spcAft>
                <a:spcPts val="0"/>
              </a:spcAft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кутник 3"/>
          <p:cNvSpPr>
            <a:spLocks noChangeArrowheads="1"/>
          </p:cNvSpPr>
          <p:nvPr/>
        </p:nvSpPr>
        <p:spPr bwMode="auto">
          <a:xfrm>
            <a:off x="395288" y="222250"/>
            <a:ext cx="8532812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ambria" pitchFamily="18" charset="0"/>
              </a:rPr>
              <a:t>Актуальність роботи </a:t>
            </a:r>
          </a:p>
          <a:p>
            <a:pPr algn="just"/>
            <a:r>
              <a:rPr lang="uk-UA" sz="2400"/>
              <a:t>В</a:t>
            </a:r>
            <a:r>
              <a:rPr lang="uk-UA" sz="2400">
                <a:latin typeface="Cambria" pitchFamily="18" charset="0"/>
              </a:rPr>
              <a:t>изначення основних категорій зброї, якою готи успішно воювали з Римською імперією</a:t>
            </a:r>
            <a:r>
              <a:rPr lang="uk-UA" sz="2400"/>
              <a:t> до сьогодні є недостатньо вивченим. </a:t>
            </a:r>
            <a:r>
              <a:rPr lang="uk-UA" sz="2400">
                <a:latin typeface="Cambria" pitchFamily="18" charset="0"/>
              </a:rPr>
              <a:t> І якщо для інших культур «готського кола» існують праці, присвячені проблемі зброї</a:t>
            </a:r>
            <a:r>
              <a:rPr lang="uk-UA" sz="2400"/>
              <a:t>,</a:t>
            </a:r>
            <a:r>
              <a:rPr lang="uk-UA" sz="2400">
                <a:latin typeface="Cambria" pitchFamily="18" charset="0"/>
              </a:rPr>
              <a:t> то для вельбарської культури України такого дослідження здійснено не було.</a:t>
            </a:r>
            <a:endParaRPr lang="uk-UA" sz="2400"/>
          </a:p>
          <a:p>
            <a:pPr algn="just"/>
            <a:endParaRPr lang="uk-UA" sz="2400"/>
          </a:p>
          <a:p>
            <a:pPr algn="just"/>
            <a:endParaRPr lang="uk-UA" sz="2400"/>
          </a:p>
          <a:p>
            <a:pPr algn="just"/>
            <a:endParaRPr lang="uk-UA" sz="2400"/>
          </a:p>
          <a:p>
            <a:pPr algn="just"/>
            <a:endParaRPr lang="uk-UA" sz="2400"/>
          </a:p>
        </p:txBody>
      </p:sp>
      <p:sp>
        <p:nvSpPr>
          <p:cNvPr id="14338" name="Прямокутник 4"/>
          <p:cNvSpPr>
            <a:spLocks noChangeArrowheads="1"/>
          </p:cNvSpPr>
          <p:nvPr/>
        </p:nvSpPr>
        <p:spPr bwMode="auto">
          <a:xfrm>
            <a:off x="323850" y="3284538"/>
            <a:ext cx="8388350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ambria" pitchFamily="18" charset="0"/>
              </a:rPr>
              <a:t>Новизна роботи </a:t>
            </a:r>
          </a:p>
          <a:p>
            <a:pPr algn="just"/>
            <a:r>
              <a:rPr lang="uk-UA" sz="2400">
                <a:latin typeface="Cambria" pitchFamily="18" charset="0"/>
              </a:rPr>
              <a:t>Дослідження є першим, найбільш повним зібранням зброї носіїв вельбарської культури території України з</a:t>
            </a:r>
            <a:r>
              <a:rPr lang="uk-UA" sz="2400"/>
              <a:t>і</a:t>
            </a:r>
            <a:r>
              <a:rPr lang="uk-UA" sz="2400">
                <a:latin typeface="Cambria" pitchFamily="18" charset="0"/>
              </a:rPr>
              <a:t> спробою дійти певних висновків (типи зброї — стріли</a:t>
            </a:r>
            <a:r>
              <a:rPr lang="uk-UA" sz="2400"/>
              <a:t>,</a:t>
            </a:r>
            <a:r>
              <a:rPr lang="uk-UA" sz="2400">
                <a:latin typeface="Cambria" pitchFamily="18" charset="0"/>
              </a:rPr>
              <a:t> мечі, сокири; зв’язки із іншими культурними групами — пшеворська культура (зброя поселення Ромош; сармати — вістря з Сушично, військова спеціалізація окремих общин).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кутник 3"/>
          <p:cNvSpPr>
            <a:spLocks noChangeArrowheads="1"/>
          </p:cNvSpPr>
          <p:nvPr/>
        </p:nvSpPr>
        <p:spPr bwMode="auto">
          <a:xfrm>
            <a:off x="250825" y="115888"/>
            <a:ext cx="85693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algn="ctr"/>
            <a:r>
              <a:rPr lang="uk-UA" sz="3200" b="1">
                <a:latin typeface="Cambria" pitchFamily="18" charset="0"/>
              </a:rPr>
              <a:t>Мета дослідження  </a:t>
            </a:r>
          </a:p>
          <a:p>
            <a:pPr marL="114300" algn="just"/>
            <a:r>
              <a:rPr lang="uk-UA" sz="2400">
                <a:latin typeface="Cambria" pitchFamily="18" charset="0"/>
              </a:rPr>
              <a:t>Виділити елементи озброєння та спорядження вершника, </a:t>
            </a:r>
            <a:r>
              <a:rPr lang="uk-UA" sz="2400" u="sng">
                <a:latin typeface="Cambria" pitchFamily="18" charset="0"/>
              </a:rPr>
              <a:t> </a:t>
            </a:r>
            <a:r>
              <a:rPr lang="uk-UA" sz="2400">
                <a:latin typeface="Cambria" pitchFamily="18" charset="0"/>
              </a:rPr>
              <a:t>здійснити їх аналіз</a:t>
            </a:r>
            <a:r>
              <a:rPr lang="uk-UA" sz="2400" u="sng">
                <a:latin typeface="Cambria" pitchFamily="18" charset="0"/>
              </a:rPr>
              <a:t>,</a:t>
            </a:r>
            <a:r>
              <a:rPr lang="uk-UA" sz="2400">
                <a:latin typeface="Cambria" pitchFamily="18" charset="0"/>
              </a:rPr>
              <a:t> каталогізувати та зробити висновки щодо військової справи готів.</a:t>
            </a:r>
          </a:p>
        </p:txBody>
      </p:sp>
      <p:sp>
        <p:nvSpPr>
          <p:cNvPr id="15362" name="Прямокутник 4"/>
          <p:cNvSpPr>
            <a:spLocks noChangeArrowheads="1"/>
          </p:cNvSpPr>
          <p:nvPr/>
        </p:nvSpPr>
        <p:spPr bwMode="auto">
          <a:xfrm>
            <a:off x="250825" y="1809750"/>
            <a:ext cx="8569325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ambria" pitchFamily="18" charset="0"/>
              </a:rPr>
              <a:t>Завдання</a:t>
            </a:r>
          </a:p>
          <a:p>
            <a:pPr algn="just">
              <a:buFont typeface="Arial" charset="0"/>
              <a:buChar char="•"/>
            </a:pPr>
            <a:r>
              <a:rPr lang="uk-UA" sz="2400">
                <a:latin typeface="Cambria" pitchFamily="18" charset="0"/>
              </a:rPr>
              <a:t>зібрати та систематизувати елементи озброєння та спорядження вершника носіїв вельбарської культури України;</a:t>
            </a:r>
          </a:p>
          <a:p>
            <a:pPr algn="just">
              <a:buFont typeface="Arial" charset="0"/>
              <a:buChar char="•"/>
            </a:pPr>
            <a:r>
              <a:rPr lang="uk-UA" sz="2400">
                <a:latin typeface="Cambria" pitchFamily="18" charset="0"/>
              </a:rPr>
              <a:t>розділити елементи озброєння за категоріями;</a:t>
            </a:r>
          </a:p>
          <a:p>
            <a:pPr algn="just">
              <a:buFont typeface="Arial" charset="0"/>
              <a:buChar char="•"/>
            </a:pPr>
            <a:r>
              <a:rPr lang="uk-UA" sz="2400">
                <a:latin typeface="Cambria" pitchFamily="18" charset="0"/>
              </a:rPr>
              <a:t>розглянути </a:t>
            </a:r>
            <a:r>
              <a:rPr lang="uk-UA" sz="2400"/>
              <a:t>і описати </a:t>
            </a:r>
            <a:r>
              <a:rPr lang="uk-UA" sz="2400">
                <a:latin typeface="Cambria" pitchFamily="18" charset="0"/>
              </a:rPr>
              <a:t>археологічні комплекси, в яких були знайдені елементи озброєння та спорядження вершника;</a:t>
            </a:r>
          </a:p>
          <a:p>
            <a:pPr algn="just">
              <a:buFont typeface="Arial" charset="0"/>
              <a:buChar char="•"/>
            </a:pPr>
            <a:r>
              <a:rPr lang="uk-UA" sz="2400">
                <a:latin typeface="Cambria" pitchFamily="18" charset="0"/>
              </a:rPr>
              <a:t>визначити основні категорії озброєння готів.</a:t>
            </a:r>
          </a:p>
        </p:txBody>
      </p:sp>
      <p:sp>
        <p:nvSpPr>
          <p:cNvPr id="15363" name="Прямокутник 5"/>
          <p:cNvSpPr>
            <a:spLocks noChangeArrowheads="1"/>
          </p:cNvSpPr>
          <p:nvPr/>
        </p:nvSpPr>
        <p:spPr bwMode="auto">
          <a:xfrm>
            <a:off x="395288" y="5084763"/>
            <a:ext cx="8597900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ambria" pitchFamily="18" charset="0"/>
              </a:rPr>
              <a:t>Хронологічні межі </a:t>
            </a:r>
          </a:p>
          <a:p>
            <a:pPr algn="just"/>
            <a:r>
              <a:rPr lang="uk-UA" sz="2400">
                <a:latin typeface="Cambria" pitchFamily="18" charset="0"/>
              </a:rPr>
              <a:t>Визначені часом існування вельбарської культури — кінець ІІ — рубіж </a:t>
            </a:r>
            <a:r>
              <a:rPr lang="en-US" sz="2400">
                <a:latin typeface="Cambria" pitchFamily="18" charset="0"/>
              </a:rPr>
              <a:t>IV</a:t>
            </a:r>
            <a:r>
              <a:rPr lang="uk-UA" sz="2400">
                <a:latin typeface="Cambria" pitchFamily="18" charset="0"/>
              </a:rPr>
              <a:t>/</a:t>
            </a:r>
            <a:r>
              <a:rPr lang="en-US" sz="2400">
                <a:latin typeface="Cambria" pitchFamily="18" charset="0"/>
              </a:rPr>
              <a:t>V</a:t>
            </a:r>
            <a:r>
              <a:rPr lang="uk-UA" sz="2400">
                <a:latin typeface="Cambria" pitchFamily="18" charset="0"/>
              </a:rPr>
              <a:t> ст. н.е.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кутник 3"/>
          <p:cNvSpPr>
            <a:spLocks noChangeArrowheads="1"/>
          </p:cNvSpPr>
          <p:nvPr/>
        </p:nvSpPr>
        <p:spPr bwMode="auto">
          <a:xfrm>
            <a:off x="200025" y="214313"/>
            <a:ext cx="8713788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ambria" pitchFamily="18" charset="0"/>
              </a:rPr>
              <a:t>Об’єкт дослідження </a:t>
            </a:r>
          </a:p>
          <a:p>
            <a:pPr algn="just"/>
            <a:r>
              <a:rPr lang="uk-UA" sz="2400">
                <a:latin typeface="Cambria" pitchFamily="18" charset="0"/>
              </a:rPr>
              <a:t>Археологічні артефакти елементів озброєння та спорядження вершника, здобуті під час розкопок — вістря стріл, списів, дротиків, умбони від щитів, сокири, шпори та вудила.</a:t>
            </a:r>
          </a:p>
        </p:txBody>
      </p:sp>
      <p:sp>
        <p:nvSpPr>
          <p:cNvPr id="16386" name="Прямокутник 4"/>
          <p:cNvSpPr>
            <a:spLocks noChangeArrowheads="1"/>
          </p:cNvSpPr>
          <p:nvPr/>
        </p:nvSpPr>
        <p:spPr bwMode="auto">
          <a:xfrm>
            <a:off x="0" y="1916113"/>
            <a:ext cx="87010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Palatino Linotype" pitchFamily="18" charset="0"/>
              </a:rPr>
              <a:t> </a:t>
            </a:r>
          </a:p>
          <a:p>
            <a:pPr algn="ctr"/>
            <a:r>
              <a:rPr lang="ru-RU" sz="3200" b="1">
                <a:latin typeface="Cambria" pitchFamily="18" charset="0"/>
              </a:rPr>
              <a:t>Предмет дослідження </a:t>
            </a:r>
          </a:p>
          <a:p>
            <a:pPr algn="just"/>
            <a:r>
              <a:rPr lang="uk-UA" sz="2400">
                <a:latin typeface="Cambria" pitchFamily="18" charset="0"/>
              </a:rPr>
              <a:t>Військова справа готів за археологічними джерелами.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0" y="3194050"/>
            <a:ext cx="8901113" cy="362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ambria" pitchFamily="18" charset="0"/>
                <a:cs typeface="+mn-cs"/>
              </a:rPr>
              <a:t>     </a:t>
            </a:r>
            <a:r>
              <a:rPr lang="uk-UA" sz="3200" b="1" dirty="0">
                <a:latin typeface="Cambria" pitchFamily="18" charset="0"/>
                <a:cs typeface="+mn-cs"/>
              </a:rPr>
              <a:t>Історія вивчення питання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latin typeface="Cambria" pitchFamily="18" charset="0"/>
                <a:cs typeface="+mn-cs"/>
              </a:rPr>
              <a:t>М.О. </a:t>
            </a:r>
            <a:r>
              <a:rPr lang="uk-UA" sz="2400" dirty="0" err="1">
                <a:latin typeface="Cambria" pitchFamily="18" charset="0"/>
                <a:cs typeface="+mn-cs"/>
              </a:rPr>
              <a:t>Тиханова</a:t>
            </a:r>
            <a:r>
              <a:rPr lang="uk-UA" sz="2400" dirty="0">
                <a:latin typeface="Cambria" pitchFamily="18" charset="0"/>
                <a:cs typeface="+mn-cs"/>
              </a:rPr>
              <a:t> «Про знахідку римської зброї на Південній Волині».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latin typeface="Cambria" pitchFamily="18" charset="0"/>
                <a:cs typeface="+mn-cs"/>
              </a:rPr>
              <a:t>Д.Н. Козак,  монографія «Етнокультурна історія Волині</a:t>
            </a:r>
            <a:r>
              <a:rPr lang="en-US" sz="2400" dirty="0">
                <a:latin typeface="Cambria" pitchFamily="18" charset="0"/>
                <a:cs typeface="+mn-cs"/>
              </a:rPr>
              <a:t>”</a:t>
            </a:r>
            <a:r>
              <a:rPr lang="uk-UA" sz="2400" dirty="0">
                <a:latin typeface="Cambria" pitchFamily="18" charset="0"/>
                <a:cs typeface="+mn-cs"/>
              </a:rPr>
              <a:t>, Б.В. </a:t>
            </a:r>
            <a:r>
              <a:rPr lang="uk-UA" sz="2400" dirty="0" err="1">
                <a:latin typeface="Cambria" pitchFamily="18" charset="0"/>
                <a:cs typeface="+mn-cs"/>
              </a:rPr>
              <a:t>Магомедов</a:t>
            </a:r>
            <a:r>
              <a:rPr lang="uk-UA" sz="2400" dirty="0">
                <a:latin typeface="Cambria" pitchFamily="18" charset="0"/>
                <a:cs typeface="+mn-cs"/>
              </a:rPr>
              <a:t> «</a:t>
            </a:r>
            <a:r>
              <a:rPr lang="uk-UA" sz="2400" dirty="0" err="1">
                <a:latin typeface="Cambria" pitchFamily="18" charset="0"/>
                <a:cs typeface="+mn-cs"/>
              </a:rPr>
              <a:t>Славяне</a:t>
            </a:r>
            <a:r>
              <a:rPr lang="uk-UA" sz="2400" dirty="0">
                <a:latin typeface="Cambria" pitchFamily="18" charset="0"/>
                <a:cs typeface="+mn-cs"/>
              </a:rPr>
              <a:t> 1990…»,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latin typeface="Cambria" pitchFamily="18" charset="0"/>
                <a:cs typeface="+mn-cs"/>
              </a:rPr>
              <a:t>І.П. Русанова «</a:t>
            </a:r>
            <a:r>
              <a:rPr lang="uk-UA" sz="2400" dirty="0" err="1">
                <a:latin typeface="Cambria" pitchFamily="18" charset="0"/>
                <a:cs typeface="+mn-cs"/>
              </a:rPr>
              <a:t>Славяне</a:t>
            </a:r>
            <a:r>
              <a:rPr lang="uk-UA" sz="2400" dirty="0">
                <a:latin typeface="Cambria" pitchFamily="18" charset="0"/>
                <a:cs typeface="+mn-cs"/>
              </a:rPr>
              <a:t> и </a:t>
            </a:r>
            <a:r>
              <a:rPr lang="uk-UA" sz="2400" dirty="0" err="1">
                <a:latin typeface="Cambria" pitchFamily="18" charset="0"/>
                <a:cs typeface="+mn-cs"/>
              </a:rPr>
              <a:t>их</a:t>
            </a:r>
            <a:r>
              <a:rPr lang="uk-UA" sz="2400" dirty="0">
                <a:latin typeface="Cambria" pitchFamily="18" charset="0"/>
                <a:cs typeface="+mn-cs"/>
              </a:rPr>
              <a:t> </a:t>
            </a:r>
            <a:r>
              <a:rPr lang="uk-UA" sz="2400" dirty="0" err="1">
                <a:latin typeface="Cambria" pitchFamily="18" charset="0"/>
                <a:cs typeface="+mn-cs"/>
              </a:rPr>
              <a:t>соседи</a:t>
            </a:r>
            <a:r>
              <a:rPr lang="uk-UA" sz="2400" dirty="0">
                <a:latin typeface="Cambria" pitchFamily="18" charset="0"/>
                <a:cs typeface="+mn-cs"/>
              </a:rPr>
              <a:t>…1993».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>
                <a:latin typeface="Cambria" pitchFamily="18" charset="0"/>
                <a:cs typeface="+mn-cs"/>
              </a:rPr>
              <a:t>О.С. </a:t>
            </a:r>
            <a:r>
              <a:rPr lang="uk-UA" sz="2400" dirty="0" err="1">
                <a:latin typeface="Cambria" pitchFamily="18" charset="0"/>
                <a:cs typeface="+mn-cs"/>
              </a:rPr>
              <a:t>Милашевський</a:t>
            </a:r>
            <a:r>
              <a:rPr lang="uk-UA" sz="2400" dirty="0">
                <a:latin typeface="Cambria" pitchFamily="18" charset="0"/>
                <a:cs typeface="+mn-cs"/>
              </a:rPr>
              <a:t> «Комплексні дослідження поселення </a:t>
            </a:r>
            <a:r>
              <a:rPr lang="uk-UA" sz="2400" dirty="0" err="1">
                <a:latin typeface="Cambria" pitchFamily="18" charset="0"/>
                <a:cs typeface="+mn-cs"/>
              </a:rPr>
              <a:t>вельбарської</a:t>
            </a:r>
            <a:r>
              <a:rPr lang="uk-UA" sz="2400" dirty="0">
                <a:latin typeface="Cambria" pitchFamily="18" charset="0"/>
                <a:cs typeface="+mn-cs"/>
              </a:rPr>
              <a:t> культури </a:t>
            </a:r>
            <a:r>
              <a:rPr lang="uk-UA" sz="2400" dirty="0" err="1">
                <a:latin typeface="Cambria" pitchFamily="18" charset="0"/>
                <a:cs typeface="+mn-cs"/>
              </a:rPr>
              <a:t>Хрінники</a:t>
            </a:r>
            <a:r>
              <a:rPr lang="uk-UA" sz="2400" dirty="0">
                <a:latin typeface="Cambria" pitchFamily="18" charset="0"/>
                <a:cs typeface="+mn-cs"/>
              </a:rPr>
              <a:t>-1».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200" b="1" dirty="0">
              <a:latin typeface="Cambria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кутник 3"/>
          <p:cNvSpPr>
            <a:spLocks noChangeArrowheads="1"/>
          </p:cNvSpPr>
          <p:nvPr/>
        </p:nvSpPr>
        <p:spPr bwMode="auto">
          <a:xfrm>
            <a:off x="323850" y="188913"/>
            <a:ext cx="86407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uk-UA" sz="3200" b="1">
              <a:latin typeface="Cambria" pitchFamily="18" charset="0"/>
            </a:endParaRPr>
          </a:p>
          <a:p>
            <a:pPr algn="ctr"/>
            <a:endParaRPr lang="uk-UA" sz="3200" b="1">
              <a:latin typeface="Cambria" pitchFamily="18" charset="0"/>
            </a:endParaRPr>
          </a:p>
          <a:p>
            <a:pPr algn="ctr"/>
            <a:endParaRPr lang="uk-UA" sz="3200" b="1">
              <a:latin typeface="Cambria" pitchFamily="18" charset="0"/>
            </a:endParaRPr>
          </a:p>
          <a:p>
            <a:pPr algn="ctr"/>
            <a:endParaRPr lang="uk-UA" sz="3200" b="1">
              <a:latin typeface="Cambria" pitchFamily="18" charset="0"/>
            </a:endParaRPr>
          </a:p>
          <a:p>
            <a:pPr algn="ctr"/>
            <a:endParaRPr lang="uk-UA" sz="3200" b="1">
              <a:latin typeface="Cambria" pitchFamily="18" charset="0"/>
            </a:endParaRPr>
          </a:p>
          <a:p>
            <a:pPr algn="ctr"/>
            <a:endParaRPr lang="uk-UA" sz="3200" b="1">
              <a:latin typeface="Cambria" pitchFamily="18" charset="0"/>
            </a:endParaRPr>
          </a:p>
          <a:p>
            <a:pPr algn="ctr"/>
            <a:endParaRPr lang="uk-UA" sz="3200" b="1">
              <a:latin typeface="Cambria" pitchFamily="18" charset="0"/>
            </a:endParaRPr>
          </a:p>
          <a:p>
            <a:pPr algn="ctr"/>
            <a:endParaRPr lang="uk-UA" sz="3200" b="1">
              <a:latin typeface="Cambria" pitchFamily="18" charset="0"/>
            </a:endParaRPr>
          </a:p>
          <a:p>
            <a:pPr algn="ctr"/>
            <a:endParaRPr lang="uk-UA" sz="3200" b="1">
              <a:latin typeface="Cambria" pitchFamily="18" charset="0"/>
            </a:endParaRPr>
          </a:p>
          <a:p>
            <a:pPr algn="ctr"/>
            <a:r>
              <a:rPr lang="uk-UA" sz="3200" b="1">
                <a:latin typeface="Cambria" pitchFamily="18" charset="0"/>
              </a:rPr>
              <a:t> </a:t>
            </a:r>
          </a:p>
        </p:txBody>
      </p:sp>
      <p:sp>
        <p:nvSpPr>
          <p:cNvPr id="17410" name="Прямокутник 1"/>
          <p:cNvSpPr>
            <a:spLocks noChangeArrowheads="1"/>
          </p:cNvSpPr>
          <p:nvPr/>
        </p:nvSpPr>
        <p:spPr bwMode="auto">
          <a:xfrm>
            <a:off x="323850" y="188913"/>
            <a:ext cx="8612188" cy="776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ambria" pitchFamily="18" charset="0"/>
              </a:rPr>
              <a:t>Методи історичної та археологічної </a:t>
            </a:r>
          </a:p>
          <a:p>
            <a:pPr algn="ctr"/>
            <a:r>
              <a:rPr lang="uk-UA" sz="3200" b="1"/>
              <a:t>н</a:t>
            </a:r>
            <a:r>
              <a:rPr lang="uk-UA" sz="3200" b="1">
                <a:latin typeface="Cambria" pitchFamily="18" charset="0"/>
              </a:rPr>
              <a:t>ауки</a:t>
            </a:r>
            <a:endParaRPr lang="uk-UA" sz="3200" b="1"/>
          </a:p>
          <a:p>
            <a:pPr algn="ctr"/>
            <a:endParaRPr lang="uk-UA" sz="3200" b="1"/>
          </a:p>
          <a:p>
            <a:pPr algn="just">
              <a:buFont typeface="Arial" charset="0"/>
              <a:buChar char="•"/>
            </a:pPr>
            <a:r>
              <a:rPr lang="uk-UA" sz="2400">
                <a:latin typeface="Cambria" pitchFamily="18" charset="0"/>
              </a:rPr>
              <a:t>аналітичний (аналіз історіографічного матеріалу); </a:t>
            </a:r>
            <a:endParaRPr lang="uk-UA" sz="2400"/>
          </a:p>
          <a:p>
            <a:pPr algn="just">
              <a:buFont typeface="Arial" charset="0"/>
              <a:buChar char="•"/>
            </a:pPr>
            <a:endParaRPr lang="uk-UA" sz="2400"/>
          </a:p>
          <a:p>
            <a:pPr algn="just">
              <a:buFont typeface="Arial" charset="0"/>
              <a:buChar char="•"/>
            </a:pPr>
            <a:r>
              <a:rPr lang="uk-UA" sz="2400">
                <a:latin typeface="Cambria" pitchFamily="18" charset="0"/>
              </a:rPr>
              <a:t>хронологічний (встановлення хронологічної позиції археологічних комплексів);</a:t>
            </a:r>
            <a:endParaRPr lang="uk-UA" sz="2400"/>
          </a:p>
          <a:p>
            <a:pPr algn="just">
              <a:buFont typeface="Arial" charset="0"/>
              <a:buChar char="•"/>
            </a:pPr>
            <a:endParaRPr lang="uk-UA" sz="2400"/>
          </a:p>
          <a:p>
            <a:pPr algn="just">
              <a:buFont typeface="Arial" charset="0"/>
              <a:buChar char="•"/>
            </a:pPr>
            <a:r>
              <a:rPr lang="uk-UA" sz="2400">
                <a:latin typeface="Cambria" pitchFamily="18" charset="0"/>
              </a:rPr>
              <a:t>типологічний (групування зброї за певними категоріями)</a:t>
            </a:r>
            <a:r>
              <a:rPr lang="uk-UA" sz="2400"/>
              <a:t>;</a:t>
            </a:r>
          </a:p>
          <a:p>
            <a:pPr algn="just">
              <a:buFont typeface="Arial" charset="0"/>
              <a:buChar char="•"/>
            </a:pPr>
            <a:endParaRPr lang="uk-UA" sz="2400"/>
          </a:p>
          <a:p>
            <a:pPr algn="just">
              <a:buFont typeface="Arial" charset="0"/>
              <a:buChar char="•"/>
            </a:pPr>
            <a:r>
              <a:rPr lang="uk-UA" sz="2400">
                <a:latin typeface="Cambria" pitchFamily="18" charset="0"/>
              </a:rPr>
              <a:t>порівняльний  (порівняння зброї населення вельбарської культури України та населення спорідненої до неї                         сусідньої </a:t>
            </a:r>
            <a:r>
              <a:rPr lang="uk-UA" sz="2400"/>
              <a:t>   </a:t>
            </a:r>
            <a:r>
              <a:rPr lang="uk-UA" sz="2400">
                <a:latin typeface="Cambria" pitchFamily="18" charset="0"/>
              </a:rPr>
              <a:t>черняхівської </a:t>
            </a:r>
            <a:r>
              <a:rPr lang="uk-UA" sz="2400"/>
              <a:t>   </a:t>
            </a:r>
            <a:r>
              <a:rPr lang="uk-UA" sz="2400">
                <a:latin typeface="Cambria" pitchFamily="18" charset="0"/>
              </a:rPr>
              <a:t>культури</a:t>
            </a:r>
            <a:r>
              <a:rPr lang="uk-UA" sz="2400"/>
              <a:t>   </a:t>
            </a:r>
            <a:r>
              <a:rPr lang="uk-UA" sz="2400">
                <a:latin typeface="Cambria" pitchFamily="18" charset="0"/>
              </a:rPr>
              <a:t> </a:t>
            </a:r>
            <a:r>
              <a:rPr lang="uk-UA" sz="2400"/>
              <a:t> </a:t>
            </a:r>
            <a:r>
              <a:rPr lang="uk-UA" sz="2400">
                <a:latin typeface="Cambria" pitchFamily="18" charset="0"/>
              </a:rPr>
              <a:t>на </a:t>
            </a:r>
            <a:r>
              <a:rPr lang="uk-UA" sz="2400"/>
              <a:t>    </a:t>
            </a:r>
            <a:r>
              <a:rPr lang="uk-UA" sz="2400">
                <a:latin typeface="Cambria" pitchFamily="18" charset="0"/>
              </a:rPr>
              <a:t>основі</a:t>
            </a:r>
            <a:r>
              <a:rPr lang="uk-UA" sz="2400"/>
              <a:t>   </a:t>
            </a:r>
            <a:r>
              <a:rPr lang="uk-UA" sz="2400">
                <a:latin typeface="Cambria" pitchFamily="18" charset="0"/>
              </a:rPr>
              <a:t> </a:t>
            </a:r>
            <a:r>
              <a:rPr lang="uk-UA" sz="2400"/>
              <a:t> </a:t>
            </a:r>
            <a:r>
              <a:rPr lang="uk-UA" sz="2400">
                <a:latin typeface="Cambria" pitchFamily="18" charset="0"/>
              </a:rPr>
              <a:t>праці </a:t>
            </a:r>
            <a:endParaRPr lang="uk-UA" sz="2400"/>
          </a:p>
          <a:p>
            <a:pPr algn="just">
              <a:buFont typeface="Arial" charset="0"/>
              <a:buNone/>
            </a:pPr>
            <a:r>
              <a:rPr lang="uk-UA" sz="2400">
                <a:latin typeface="Cambria" pitchFamily="18" charset="0"/>
              </a:rPr>
              <a:t>Б.</a:t>
            </a:r>
            <a:r>
              <a:rPr lang="uk-UA" sz="2400"/>
              <a:t> </a:t>
            </a:r>
            <a:r>
              <a:rPr lang="uk-UA" sz="2400">
                <a:latin typeface="Cambria" pitchFamily="18" charset="0"/>
              </a:rPr>
              <a:t>В. Магомедова та М.</a:t>
            </a:r>
            <a:r>
              <a:rPr lang="uk-UA" sz="2400"/>
              <a:t> </a:t>
            </a:r>
            <a:r>
              <a:rPr lang="uk-UA" sz="2400">
                <a:latin typeface="Cambria" pitchFamily="18" charset="0"/>
              </a:rPr>
              <a:t>Є. Левади)</a:t>
            </a:r>
            <a:r>
              <a:rPr lang="uk-UA" sz="2400"/>
              <a:t>.</a:t>
            </a:r>
          </a:p>
          <a:p>
            <a:pPr algn="just"/>
            <a:endParaRPr lang="uk-UA" sz="2400">
              <a:latin typeface="Cambria" pitchFamily="18" charset="0"/>
            </a:endParaRPr>
          </a:p>
          <a:p>
            <a:pPr algn="just"/>
            <a:endParaRPr lang="uk-UA" sz="2400">
              <a:latin typeface="Cambria" pitchFamily="18" charset="0"/>
            </a:endParaRPr>
          </a:p>
          <a:p>
            <a:pPr algn="just"/>
            <a:endParaRPr lang="uk-UA" sz="2400">
              <a:latin typeface="Cambria" pitchFamily="18" charset="0"/>
            </a:endParaRPr>
          </a:p>
          <a:p>
            <a:pPr algn="just"/>
            <a:endParaRPr lang="uk-UA" sz="2400">
              <a:latin typeface="Cambria" pitchFamily="18" charset="0"/>
            </a:endParaRPr>
          </a:p>
          <a:p>
            <a:pPr algn="just"/>
            <a:endParaRPr lang="uk-UA" sz="2400">
              <a:latin typeface="Cambria" pitchFamily="18" charset="0"/>
            </a:endParaRPr>
          </a:p>
          <a:p>
            <a:pPr algn="just"/>
            <a:endParaRPr lang="uk-UA" sz="240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кутник 4"/>
          <p:cNvSpPr>
            <a:spLocks noChangeArrowheads="1"/>
          </p:cNvSpPr>
          <p:nvPr/>
        </p:nvSpPr>
        <p:spPr bwMode="auto">
          <a:xfrm>
            <a:off x="142875" y="188913"/>
            <a:ext cx="8750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mbria" pitchFamily="18" charset="0"/>
              </a:rPr>
              <a:t>Вельбарська культура (блакитний колір) на території України у III ст.</a:t>
            </a:r>
            <a:endParaRPr lang="uk-UA" sz="2400" b="1">
              <a:latin typeface="Cambria" pitchFamily="18" charset="0"/>
            </a:endParaRPr>
          </a:p>
        </p:txBody>
      </p:sp>
      <p:pic>
        <p:nvPicPr>
          <p:cNvPr id="18434" name="Picture 2" descr="Файл:0300 Ukraine Chernjaho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019175"/>
            <a:ext cx="7705725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user\Downloads\пл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82454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кутник 3"/>
          <p:cNvSpPr>
            <a:spLocks noChangeArrowheads="1"/>
          </p:cNvSpPr>
          <p:nvPr/>
        </p:nvSpPr>
        <p:spPr bwMode="auto">
          <a:xfrm>
            <a:off x="350838" y="260350"/>
            <a:ext cx="82470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Cambria" pitchFamily="18" charset="0"/>
              </a:rPr>
              <a:t>Стріли населення  вельбарської культури на території України</a:t>
            </a:r>
          </a:p>
          <a:p>
            <a:pPr algn="ctr"/>
            <a:endParaRPr lang="uk-UA" sz="2400" b="1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Downloads\родщиш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810101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кутник 4"/>
          <p:cNvSpPr>
            <a:spLocks noChangeArrowheads="1"/>
          </p:cNvSpPr>
          <p:nvPr/>
        </p:nvSpPr>
        <p:spPr bwMode="auto">
          <a:xfrm>
            <a:off x="395288" y="260350"/>
            <a:ext cx="8280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latin typeface="Cambria" pitchFamily="18" charset="0"/>
              </a:rPr>
              <a:t>Вістря списів (18-19) та дротиків (20-27) населення  вельбарської культури на території України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Місце для вмісту 2"/>
          <p:cNvSpPr>
            <a:spLocks noGrp="1"/>
          </p:cNvSpPr>
          <p:nvPr>
            <p:ph idx="1"/>
          </p:nvPr>
        </p:nvSpPr>
        <p:spPr bwMode="auto">
          <a:xfrm>
            <a:off x="4932363" y="2636838"/>
            <a:ext cx="3527425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114300" indent="0" algn="ctr" eaLnBrk="1" hangingPunct="1">
              <a:buFont typeface="Wingdings" pitchFamily="2" charset="2"/>
              <a:buNone/>
              <a:defRPr/>
            </a:pPr>
            <a:r>
              <a:rPr lang="uk-UA" sz="9600" b="1" dirty="0" smtClean="0">
                <a:effectLst/>
                <a:latin typeface="Cambria" pitchFamily="18" charset="0"/>
              </a:rPr>
              <a:t>Ковельський наконечник списа (фото зроблено подружжям Краузе 1940 року)</a:t>
            </a:r>
            <a:endParaRPr lang="uk-UA" sz="2400" b="1" dirty="0" smtClean="0">
              <a:effectLst/>
              <a:latin typeface="Cambria" pitchFamily="18" charset="0"/>
            </a:endParaRPr>
          </a:p>
        </p:txBody>
      </p:sp>
      <p:pic>
        <p:nvPicPr>
          <p:cNvPr id="21506" name="Рисунок 3" descr="C:\Users\user\Downloads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4640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Базова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1624</TotalTime>
  <Words>380</Words>
  <Application>Microsoft Office PowerPoint</Application>
  <PresentationFormat>Экран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Palatino Linotype</vt:lpstr>
      <vt:lpstr>Wingdings</vt:lpstr>
      <vt:lpstr>Calibri</vt:lpstr>
      <vt:lpstr>Cambria</vt:lpstr>
      <vt:lpstr>Базова</vt:lpstr>
      <vt:lpstr>Базова</vt:lpstr>
      <vt:lpstr>Базова</vt:lpstr>
      <vt:lpstr>Базова</vt:lpstr>
      <vt:lpstr>Базова</vt:lpstr>
      <vt:lpstr>Базова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Work</cp:lastModifiedBy>
  <cp:revision>54</cp:revision>
  <dcterms:created xsi:type="dcterms:W3CDTF">2010-02-23T11:30:32Z</dcterms:created>
  <dcterms:modified xsi:type="dcterms:W3CDTF">2019-04-05T12:10:12Z</dcterms:modified>
</cp:coreProperties>
</file>