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59" r:id="rId5"/>
    <p:sldId id="256" r:id="rId6"/>
    <p:sldId id="266" r:id="rId7"/>
    <p:sldId id="262" r:id="rId8"/>
    <p:sldId id="263" r:id="rId9"/>
    <p:sldId id="264" r:id="rId10"/>
    <p:sldId id="267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-960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110F-E083-4C73-B363-4ABC20A0597E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43ED-8DC1-4BCD-8B46-7B98AD5C84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1FDF-3B3E-4C61-8967-F943524CF9F0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2DF63-B5D3-4F5B-A94A-0D17DF030D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EA9E4-F3E2-48A2-AA42-35D7210540E7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908B-5038-4933-B528-E66BFAE2E06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5A6A3-1929-4141-B213-84932D341402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1808-4825-4F3E-9882-154F93385BA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5720-A81D-4060-991E-B2F119F86790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E168-13D6-487F-9990-0764AE77C78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AF8C-0144-48B4-AADD-A6B7E9F3609E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821A-FD1F-4C95-8BA1-D3E165B7AB2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CEB0E-21D0-4060-AE23-21DFC7001B18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A52D-37B7-4D2F-B6F0-16A5F187EA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E2C-59E8-4B86-BF34-B94FA19FBF47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BD3ED-71D3-46D7-AB5D-F7933263D0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73D8-FFD0-468E-A216-085CD29A6C80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FC87-E9DF-43F2-899F-F62EC03480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40BC-47C7-4BC3-A862-1254B6E7E985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4B56-5439-48DD-BF11-216E7B337B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AB8CA-7BF7-4F69-A76F-3AA07BD68EDC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29BF-1E12-41C7-BC69-226723D776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D8100A-0017-4395-AA52-96AC04A95D79}" type="datetimeFigureOut">
              <a:rPr lang="uk-UA"/>
              <a:pPr>
                <a:defRPr/>
              </a:pPr>
              <a:t>03.04.2019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3741E8-C82F-4E8A-BE72-F7045A4F1B4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51063" y="-1654175"/>
            <a:ext cx="17565688" cy="987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985838" y="-107950"/>
            <a:ext cx="10118725" cy="2387600"/>
          </a:xfrm>
        </p:spPr>
        <p:txBody>
          <a:bodyPr/>
          <a:lstStyle/>
          <a:p>
            <a:r>
              <a:rPr lang="uk-UA" sz="5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5000" b="1" smtClean="0">
                <a:latin typeface="Times New Roman" pitchFamily="18" charset="0"/>
                <a:cs typeface="Times New Roman" pitchFamily="18" charset="0"/>
              </a:rPr>
              <a:t>ЛУЦЬК У ВІЙСЬКОВІЙ КАМПАНІЇ АРМІЇ УНР 1919 р.»</a:t>
            </a:r>
            <a:r>
              <a:rPr lang="en-US" sz="5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000" smtClean="0">
                <a:latin typeface="Times New Roman" pitchFamily="18" charset="0"/>
                <a:cs typeface="Times New Roman" pitchFamily="18" charset="0"/>
              </a:rPr>
            </a:br>
            <a:endParaRPr lang="uk-UA" sz="5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38" y="1693863"/>
            <a:ext cx="5508625" cy="35226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5276850" y="4876800"/>
            <a:ext cx="3860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         </a:t>
            </a:r>
            <a:r>
              <a:rPr lang="ru-RU" sz="1600">
                <a:solidFill>
                  <a:schemeClr val="bg1"/>
                </a:solidFill>
              </a:rPr>
              <a:t>Луцьк. Поштівка поч. ХХ ст.</a:t>
            </a:r>
            <a:r>
              <a:rPr lang="en-US" sz="1600">
                <a:solidFill>
                  <a:schemeClr val="bg1"/>
                </a:solidFill>
              </a:rPr>
              <a:t>  </a:t>
            </a:r>
            <a:endParaRPr lang="uk-U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131888" y="5503863"/>
            <a:ext cx="10815637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000" b="1">
                <a:latin typeface="Times New Roman" pitchFamily="18" charset="0"/>
                <a:cs typeface="Times New Roman" pitchFamily="18" charset="0"/>
              </a:rPr>
              <a:t>Кузьма Андрій, Волинська область</a:t>
            </a:r>
          </a:p>
          <a:p>
            <a:r>
              <a:rPr lang="uk-UA" sz="5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446838" y="3851275"/>
            <a:ext cx="1857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 sz="25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319088" y="71438"/>
            <a:ext cx="1326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u="sng">
                <a:latin typeface="Times New Roman" pitchFamily="18" charset="0"/>
                <a:cs typeface="Times New Roman" pitchFamily="18" charset="0"/>
              </a:rPr>
              <a:t>Чисельне співвідношення військ перед катастрофою</a:t>
            </a:r>
            <a:endParaRPr lang="uk-UA" sz="4000">
              <a:latin typeface="Calibri" pitchFamily="34" charset="0"/>
            </a:endParaRP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650" y="952500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6963" y="950913"/>
            <a:ext cx="55721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799013" y="1419225"/>
            <a:ext cx="1844675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500" b="1">
                <a:latin typeface="Times New Roman" pitchFamily="18" charset="0"/>
                <a:cs typeface="Times New Roman" pitchFamily="18" charset="0"/>
              </a:rPr>
              <a:t>Багнети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1866900" y="1495425"/>
            <a:ext cx="1162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31832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8413750" y="1503363"/>
            <a:ext cx="11636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15000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4976813" y="2260600"/>
            <a:ext cx="1490662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500" b="1">
                <a:latin typeface="Times New Roman" pitchFamily="18" charset="0"/>
                <a:cs typeface="Times New Roman" pitchFamily="18" charset="0"/>
              </a:rPr>
              <a:t>Шаблі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8615363" y="2343150"/>
            <a:ext cx="7604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1874838" y="2336800"/>
            <a:ext cx="9540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2077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4648200" y="3100388"/>
            <a:ext cx="21463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500" b="1">
                <a:latin typeface="Times New Roman" pitchFamily="18" charset="0"/>
                <a:cs typeface="Times New Roman" pitchFamily="18" charset="0"/>
              </a:rPr>
              <a:t>Кулемети</a:t>
            </a: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8615363" y="3182938"/>
            <a:ext cx="7604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160</a:t>
            </a:r>
          </a:p>
        </p:txBody>
      </p:sp>
      <p:sp>
        <p:nvSpPr>
          <p:cNvPr id="22541" name="TextBox 16"/>
          <p:cNvSpPr txBox="1">
            <a:spLocks noChangeArrowheads="1"/>
          </p:cNvSpPr>
          <p:nvPr/>
        </p:nvSpPr>
        <p:spPr bwMode="auto">
          <a:xfrm>
            <a:off x="1966913" y="3178175"/>
            <a:ext cx="76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900</a:t>
            </a:r>
          </a:p>
        </p:txBody>
      </p:sp>
      <p:sp>
        <p:nvSpPr>
          <p:cNvPr id="22542" name="TextBox 17"/>
          <p:cNvSpPr txBox="1">
            <a:spLocks noChangeArrowheads="1"/>
          </p:cNvSpPr>
          <p:nvPr/>
        </p:nvSpPr>
        <p:spPr bwMode="auto">
          <a:xfrm>
            <a:off x="4806950" y="3941763"/>
            <a:ext cx="18923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500" b="1">
                <a:latin typeface="Times New Roman" pitchFamily="18" charset="0"/>
                <a:cs typeface="Times New Roman" pitchFamily="18" charset="0"/>
              </a:rPr>
              <a:t>Гармати</a:t>
            </a:r>
          </a:p>
        </p:txBody>
      </p:sp>
      <p:sp>
        <p:nvSpPr>
          <p:cNvPr id="22543" name="TextBox 19"/>
          <p:cNvSpPr txBox="1">
            <a:spLocks noChangeArrowheads="1"/>
          </p:cNvSpPr>
          <p:nvPr/>
        </p:nvSpPr>
        <p:spPr bwMode="auto">
          <a:xfrm>
            <a:off x="1903413" y="4019550"/>
            <a:ext cx="76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200</a:t>
            </a:r>
          </a:p>
        </p:txBody>
      </p:sp>
      <p:sp>
        <p:nvSpPr>
          <p:cNvPr id="22544" name="TextBox 20"/>
          <p:cNvSpPr txBox="1">
            <a:spLocks noChangeArrowheads="1"/>
          </p:cNvSpPr>
          <p:nvPr/>
        </p:nvSpPr>
        <p:spPr bwMode="auto">
          <a:xfrm>
            <a:off x="8759825" y="4019550"/>
            <a:ext cx="5683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000"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942975" y="1595438"/>
            <a:ext cx="10523538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Висвітлено бої за Луцьк, що відбувалися у 1919 р., зокрема проаналізовано події 16 травня 1919 р., у день «Луцької катастрофи», коли поляки захопили місто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Охарактеризовано становище на фронті та в тилу перед «Луцькою катастрофою», вказано бойові події у важливих опорних пунктах біля міста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Показано вплив повстання В. Оскілка на хід подій «Луцької катастрофи», що відбулося напередодні події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Продемонстрована ситуація в місті після захоплення поляками, описано встановлення польської влади, насадження польської адміністрації та місцеві настрої того часу</a:t>
            </a:r>
          </a:p>
          <a:p>
            <a:pPr marL="457200" indent="-457200" algn="just">
              <a:buFont typeface="Arial" charset="0"/>
              <a:buChar char="•"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2687638" y="493713"/>
            <a:ext cx="5472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 u="sng">
                <a:latin typeface="Times New Roman" pitchFamily="18" charset="0"/>
                <a:cs typeface="Times New Roman" pitchFamily="18" charset="0"/>
              </a:rPr>
              <a:t>Висновки до роботи: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06625" y="-1882775"/>
            <a:ext cx="17564100" cy="987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930525" y="2603500"/>
            <a:ext cx="63309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700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660650" y="22225"/>
            <a:ext cx="6870700" cy="1325563"/>
          </a:xfrm>
        </p:spPr>
        <p:txBody>
          <a:bodyPr/>
          <a:lstStyle/>
          <a:p>
            <a:r>
              <a:rPr lang="uk-UA" u="sng" smtClean="0">
                <a:latin typeface="Times New Roman" pitchFamily="18" charset="0"/>
                <a:cs typeface="Times New Roman" pitchFamily="18" charset="0"/>
              </a:rPr>
              <a:t>Актуальність дослідження</a:t>
            </a:r>
            <a:r>
              <a:rPr lang="uk-UA" u="sng" smtClean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25" y="1347788"/>
            <a:ext cx="11379200" cy="4351337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українсько-польських сьогодні залишається актуальною. Сусідство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територій, століття спільної історії, схожі ознаки розвитку двох народів зумовлюють інтерес до більш детального вивчення їхніх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«катастрофи» було ліквідовано українсько-польський фронт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290638"/>
            <a:ext cx="1159668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Опрацьовано та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уведено до наукового обігу матеріали з  Тижневика "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Ziemia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Wołyńska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(Земля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Волинська).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звернено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 на постать помічника комісара шляхів УНР І. Кобилка, його участь в евакуації військового майна 1919 р.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Виявлено причетність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оборони міста 5–ї сотні 1–го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Сірожупанного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полку під командуванням Йосипа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Мандзенка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було відміченим раніше. 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 розвитку отримали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 бойових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дій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сірожупанної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дивізії на території Волині, побуту та настроїв населення Луцька у 1919 р., відносин між Польською владою та українським населенням на Волині.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latin typeface="+mn-lt"/>
              <a:cs typeface="+mn-cs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003675" y="201613"/>
            <a:ext cx="41989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u="sng">
                <a:latin typeface="Times New Roman" pitchFamily="18" charset="0"/>
                <a:cs typeface="Times New Roman" pitchFamily="18" charset="0"/>
              </a:rPr>
              <a:t>Наукова новизна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7663" y="1376363"/>
            <a:ext cx="11582400" cy="521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у висвітленні  «Луцької катастрофи» 1919 р., та її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місцевого населення. Поставлена мета передбачає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 наступних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Охарактеризувати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становище на фронті та в тилу перед «Луцькою катастрофою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повстання В. Оскілка на хід подій «Луцької катастрофи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Висвітлити бої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Луцьк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 в місті після захоплення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поляками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736600"/>
            <a:ext cx="11509375" cy="11033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дослідження є військові операції Армії УНР на Волині у 1919 р</a:t>
            </a: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– бої Армії УНР на Луцькому напрямку.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аналіз, синтез, дедукція, порівняння, індукція, іст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орико-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статистичний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історико-системний, історико-описовий,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просопографічний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інші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межі</a:t>
            </a:r>
            <a:r>
              <a:rPr lang="uk-UA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охоплюють січень 1919 – вересень 1919 рр.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1550"/>
            <a:ext cx="5892800" cy="4351338"/>
          </a:xfrm>
        </p:spPr>
        <p:txBody>
          <a:bodyPr rtlCol="0">
            <a:no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Неопубліковані джерела: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Діловодні документи державного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архіву Волинської області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Мемуари І. Кобилки – помічника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комісара шляхів УНР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Свідчення А. Кобилка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5525" y="901700"/>
            <a:ext cx="6092825" cy="469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Опубліковані джерела: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 учасників боїв за Луцьк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1919 р.</a:t>
            </a:r>
          </a:p>
          <a:p>
            <a:pPr marL="457200" indent="-4572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з хрестоматії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</a:p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польських періодичних видань.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662113" y="249238"/>
            <a:ext cx="84486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400" b="1" u="sng">
                <a:latin typeface="Times New Roman" pitchFamily="18" charset="0"/>
                <a:cs typeface="Times New Roman" pitchFamily="18" charset="0"/>
              </a:rPr>
              <a:t>Історіографія та джерельна база</a:t>
            </a:r>
            <a:endParaRPr lang="uk-UA" sz="4400" u="sng">
              <a:latin typeface="Times New Roman" pitchFamily="18" charset="0"/>
              <a:cs typeface="Times New Roman" pitchFamily="18" charset="0"/>
            </a:endParaRPr>
          </a:p>
          <a:p>
            <a:endParaRPr lang="uk-UA" sz="44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-88900"/>
            <a:ext cx="13220700" cy="1325563"/>
          </a:xfrm>
        </p:spPr>
        <p:txBody>
          <a:bodyPr/>
          <a:lstStyle/>
          <a:p>
            <a:r>
              <a:rPr lang="ru-RU" sz="4000" u="sng" smtClean="0">
                <a:latin typeface="Times New Roman" pitchFamily="18" charset="0"/>
                <a:cs typeface="Times New Roman" pitchFamily="18" charset="0"/>
              </a:rPr>
              <a:t> Волинська губернія. Фрагмент карти України, 1918 р. </a:t>
            </a:r>
            <a:endParaRPr lang="uk-UA" sz="4000" u="sng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94656" y="1549372"/>
            <a:ext cx="6184668" cy="4741629"/>
          </a:xfrm>
          <a:effectLst>
            <a:softEdge rad="112500"/>
          </a:effectLst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75563" y="5799138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8145463" y="5891213"/>
            <a:ext cx="3883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- </a:t>
            </a:r>
            <a:r>
              <a:rPr lang="uk-UA" sz="2000">
                <a:latin typeface="Calibri" pitchFamily="34" charset="0"/>
              </a:rPr>
              <a:t>Брест-Литовськ – Ковель – Холм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79788" y="-3365500"/>
            <a:ext cx="18681701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469900" y="12700"/>
            <a:ext cx="1181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u="sng">
                <a:latin typeface="Times New Roman" pitchFamily="18" charset="0"/>
                <a:cs typeface="Times New Roman" pitchFamily="18" charset="0"/>
              </a:rPr>
              <a:t>Опорні пункти, по яких проходив західний </a:t>
            </a:r>
          </a:p>
          <a:p>
            <a:r>
              <a:rPr lang="uk-UA" sz="4400" u="sng">
                <a:latin typeface="Times New Roman" pitchFamily="18" charset="0"/>
                <a:cs typeface="Times New Roman" pitchFamily="18" charset="0"/>
              </a:rPr>
              <a:t>кордон УНР на початку травня 1919</a:t>
            </a:r>
            <a:r>
              <a:rPr lang="en-US" sz="4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u="sng">
                <a:latin typeface="Times New Roman" pitchFamily="18" charset="0"/>
                <a:cs typeface="Times New Roman" pitchFamily="18" charset="0"/>
              </a:rPr>
              <a:t>р.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05815" y="1459503"/>
            <a:ext cx="8874381" cy="461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5348288"/>
            <a:ext cx="4489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1"/>
          <p:cNvSpPr txBox="1">
            <a:spLocks noChangeArrowheads="1"/>
          </p:cNvSpPr>
          <p:nvPr/>
        </p:nvSpPr>
        <p:spPr bwMode="auto">
          <a:xfrm>
            <a:off x="8383588" y="6038850"/>
            <a:ext cx="3598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- Місце знаходження опорного пункту</a:t>
            </a: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8550275" y="6361113"/>
            <a:ext cx="2376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- Місце знаходження Луцька</a:t>
            </a: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9372600" y="36560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7950" y="-3467100"/>
            <a:ext cx="18681700" cy="129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-25400" y="0"/>
            <a:ext cx="13319125" cy="1325563"/>
          </a:xfrm>
        </p:spPr>
        <p:txBody>
          <a:bodyPr/>
          <a:lstStyle/>
          <a:p>
            <a:r>
              <a:rPr lang="uk-UA" sz="4000" u="sng" smtClean="0">
                <a:latin typeface="Times New Roman" pitchFamily="18" charset="0"/>
                <a:cs typeface="Times New Roman" pitchFamily="18" charset="0"/>
              </a:rPr>
              <a:t>Наступальна операція ворожих військ на Волині у 1919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00400" y="1245811"/>
            <a:ext cx="7200900" cy="5131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401</Words>
  <Application>Microsoft Office PowerPoint</Application>
  <PresentationFormat>Произвольный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Arial</vt:lpstr>
      <vt:lpstr>Calibri Light</vt:lpstr>
      <vt:lpstr>Times New Roman</vt:lpstr>
      <vt:lpstr>Тема Office</vt:lpstr>
      <vt:lpstr>«ЛУЦЬК У ВІЙСЬКОВІЙ КАМПАНІЇ АРМІЇ УНР 1919 р.» </vt:lpstr>
      <vt:lpstr>Актуальність дослідження:</vt:lpstr>
      <vt:lpstr>Слайд 3</vt:lpstr>
      <vt:lpstr>Слайд 4</vt:lpstr>
      <vt:lpstr>Слайд 5</vt:lpstr>
      <vt:lpstr>Слайд 6</vt:lpstr>
      <vt:lpstr> Волинська губернія. Фрагмент карти України, 1918 р. </vt:lpstr>
      <vt:lpstr>Слайд 8</vt:lpstr>
      <vt:lpstr>Наступальна операція ворожих військ на Волині у 1919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Work</cp:lastModifiedBy>
  <cp:revision>43</cp:revision>
  <dcterms:created xsi:type="dcterms:W3CDTF">2019-02-01T18:48:07Z</dcterms:created>
  <dcterms:modified xsi:type="dcterms:W3CDTF">2019-04-03T06:31:06Z</dcterms:modified>
</cp:coreProperties>
</file>