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60" r:id="rId5"/>
    <p:sldId id="261" r:id="rId6"/>
    <p:sldId id="274" r:id="rId7"/>
    <p:sldId id="258" r:id="rId8"/>
    <p:sldId id="259" r:id="rId9"/>
    <p:sldId id="265" r:id="rId10"/>
    <p:sldId id="266" r:id="rId11"/>
    <p:sldId id="272" r:id="rId12"/>
    <p:sldId id="267" r:id="rId13"/>
    <p:sldId id="263" r:id="rId14"/>
    <p:sldId id="273" r:id="rId15"/>
    <p:sldId id="264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33"/>
    <a:srgbClr val="009900"/>
    <a:srgbClr val="660033"/>
    <a:srgbClr val="6D89AD"/>
    <a:srgbClr val="FCAE69"/>
    <a:srgbClr val="FAE2CE"/>
    <a:srgbClr val="A3B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971" autoAdjust="0"/>
  </p:normalViewPr>
  <p:slideViewPr>
    <p:cSldViewPr>
      <p:cViewPr>
        <p:scale>
          <a:sx n="124" d="100"/>
          <a:sy n="124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C07A9-1C0C-4207-A340-E1074A1A1CF1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78A18ED4-ACD1-4C7D-A61B-E85CD9EF2700}">
      <dgm:prSet phldrT="[Текст]" custT="1"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ctr"/>
          <a:r>
            <a:rPr lang="uk-UA" sz="2400" b="1" dirty="0">
              <a:latin typeface="Century Gothic" pitchFamily="34" charset="0"/>
            </a:rPr>
            <a:t>Уточнено поняття «соціальний діалог», його принципи та особливості реалізації</a:t>
          </a:r>
        </a:p>
      </dgm:t>
    </dgm:pt>
    <dgm:pt modelId="{26492205-DF14-433F-84F3-4C7DC5BEF32B}" type="parTrans" cxnId="{208EEA0D-AFC7-47DD-967C-E1F651827B1C}">
      <dgm:prSet/>
      <dgm:spPr/>
      <dgm:t>
        <a:bodyPr/>
        <a:lstStyle/>
        <a:p>
          <a:endParaRPr lang="uk-UA"/>
        </a:p>
      </dgm:t>
    </dgm:pt>
    <dgm:pt modelId="{A50C4268-3B5C-4130-BF1E-FE8FF4341C94}" type="sibTrans" cxnId="{208EEA0D-AFC7-47DD-967C-E1F651827B1C}">
      <dgm:prSet/>
      <dgm:spPr/>
      <dgm:t>
        <a:bodyPr/>
        <a:lstStyle/>
        <a:p>
          <a:endParaRPr lang="uk-UA"/>
        </a:p>
      </dgm:t>
    </dgm:pt>
    <dgm:pt modelId="{56E62ECB-2C9A-4C33-A6BC-09D87BEEFE6C}">
      <dgm:prSet phldrT="[Текст]" custT="1"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ctr"/>
          <a:r>
            <a:rPr lang="uk-UA" sz="2400" b="1" dirty="0">
              <a:latin typeface="Century Gothic" pitchFamily="34" charset="0"/>
            </a:rPr>
            <a:t>Схарактеризовано роль соціального діалогу при врегулюванні колективних трудових розбіжностей</a:t>
          </a:r>
        </a:p>
      </dgm:t>
    </dgm:pt>
    <dgm:pt modelId="{EC3C5897-B11A-4A91-9E4F-22F1BD5112BD}" type="parTrans" cxnId="{F7568EEF-DF59-44CB-ADB2-579620216D6E}">
      <dgm:prSet/>
      <dgm:spPr/>
      <dgm:t>
        <a:bodyPr/>
        <a:lstStyle/>
        <a:p>
          <a:endParaRPr lang="uk-UA"/>
        </a:p>
      </dgm:t>
    </dgm:pt>
    <dgm:pt modelId="{3C62A63A-DC7B-4602-9B6C-B16987DB61A7}" type="sibTrans" cxnId="{F7568EEF-DF59-44CB-ADB2-579620216D6E}">
      <dgm:prSet/>
      <dgm:spPr/>
      <dgm:t>
        <a:bodyPr/>
        <a:lstStyle/>
        <a:p>
          <a:endParaRPr lang="uk-UA"/>
        </a:p>
      </dgm:t>
    </dgm:pt>
    <dgm:pt modelId="{C632B998-27A1-4D65-848D-51D38E336771}">
      <dgm:prSet phldrT="[Текст]" custT="1"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ctr"/>
          <a:r>
            <a:rPr lang="uk-UA" sz="2400" b="1" dirty="0">
              <a:latin typeface="Century Gothic" pitchFamily="34" charset="0"/>
            </a:rPr>
            <a:t>Запропоновано шляхи реформування інституту</a:t>
          </a:r>
        </a:p>
      </dgm:t>
    </dgm:pt>
    <dgm:pt modelId="{149DAE63-0911-45B9-ABAC-80341B5E90A2}" type="parTrans" cxnId="{64D56928-39B6-40D7-9120-C5B283C6615E}">
      <dgm:prSet/>
      <dgm:spPr/>
      <dgm:t>
        <a:bodyPr/>
        <a:lstStyle/>
        <a:p>
          <a:endParaRPr lang="uk-UA"/>
        </a:p>
      </dgm:t>
    </dgm:pt>
    <dgm:pt modelId="{F7764C31-4290-4840-95D6-0546F49D08AE}" type="sibTrans" cxnId="{64D56928-39B6-40D7-9120-C5B283C6615E}">
      <dgm:prSet/>
      <dgm:spPr/>
      <dgm:t>
        <a:bodyPr/>
        <a:lstStyle/>
        <a:p>
          <a:endParaRPr lang="uk-UA"/>
        </a:p>
      </dgm:t>
    </dgm:pt>
    <dgm:pt modelId="{6F37E76D-F825-4DB6-B7A8-2D09F609BB62}" type="pres">
      <dgm:prSet presAssocID="{B31C07A9-1C0C-4207-A340-E1074A1A1C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9CC99A7-7B98-46C0-943D-4CA6CA6B824E}" type="pres">
      <dgm:prSet presAssocID="{78A18ED4-ACD1-4C7D-A61B-E85CD9EF2700}" presName="parentLin" presStyleCnt="0"/>
      <dgm:spPr/>
    </dgm:pt>
    <dgm:pt modelId="{E6BEE473-F3B3-4369-8A04-A8EFAB54D236}" type="pres">
      <dgm:prSet presAssocID="{78A18ED4-ACD1-4C7D-A61B-E85CD9EF2700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AAA6C3A1-2C09-4D0C-A7EC-47CF95CC6113}" type="pres">
      <dgm:prSet presAssocID="{78A18ED4-ACD1-4C7D-A61B-E85CD9EF2700}" presName="parentText" presStyleLbl="node1" presStyleIdx="0" presStyleCnt="3" custScaleX="115676" custScaleY="61899" custLinFactNeighborX="-24074" custLinFactNeighborY="-11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67F851-8DF0-429D-950E-F05E4AF2F57C}" type="pres">
      <dgm:prSet presAssocID="{78A18ED4-ACD1-4C7D-A61B-E85CD9EF2700}" presName="negativeSpace" presStyleCnt="0"/>
      <dgm:spPr/>
    </dgm:pt>
    <dgm:pt modelId="{7414D60F-5758-4D0A-A7E7-FC5B85DBAD9C}" type="pres">
      <dgm:prSet presAssocID="{78A18ED4-ACD1-4C7D-A61B-E85CD9EF2700}" presName="childText" presStyleLbl="conFgAcc1" presStyleIdx="0" presStyleCnt="3" custScaleX="89380" custScaleY="71122" custLinFactNeighborY="-9471">
        <dgm:presLayoutVars>
          <dgm:bulletEnabled val="1"/>
        </dgm:presLayoutVars>
      </dgm:prSet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CC5CA145-8C33-45EA-AE51-7C74BD1423E2}" type="pres">
      <dgm:prSet presAssocID="{A50C4268-3B5C-4130-BF1E-FE8FF4341C94}" presName="spaceBetweenRectangles" presStyleCnt="0"/>
      <dgm:spPr/>
    </dgm:pt>
    <dgm:pt modelId="{3F2DABF1-13E9-4ABB-94F2-BA7883DA643D}" type="pres">
      <dgm:prSet presAssocID="{56E62ECB-2C9A-4C33-A6BC-09D87BEEFE6C}" presName="parentLin" presStyleCnt="0"/>
      <dgm:spPr/>
    </dgm:pt>
    <dgm:pt modelId="{36BBE474-1523-442F-B28D-44CDFC603B57}" type="pres">
      <dgm:prSet presAssocID="{56E62ECB-2C9A-4C33-A6BC-09D87BEEFE6C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34686685-7C8D-41A6-91A1-E2706688F1F2}" type="pres">
      <dgm:prSet presAssocID="{56E62ECB-2C9A-4C33-A6BC-09D87BEEFE6C}" presName="parentText" presStyleLbl="node1" presStyleIdx="1" presStyleCnt="3" custScaleX="117317" custScaleY="72264" custLinFactNeighborX="-24074" custLinFactNeighborY="78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077F6C-6D02-4032-AEC2-DE6C5A2911CF}" type="pres">
      <dgm:prSet presAssocID="{56E62ECB-2C9A-4C33-A6BC-09D87BEEFE6C}" presName="negativeSpace" presStyleCnt="0"/>
      <dgm:spPr/>
    </dgm:pt>
    <dgm:pt modelId="{78217B4B-AB19-4737-80B1-B5C4B2FAC9C3}" type="pres">
      <dgm:prSet presAssocID="{56E62ECB-2C9A-4C33-A6BC-09D87BEEFE6C}" presName="childText" presStyleLbl="conFgAcc1" presStyleIdx="1" presStyleCnt="3" custScaleX="90266" custScaleY="73836" custLinFactNeighborY="-28586">
        <dgm:presLayoutVars>
          <dgm:bulletEnabled val="1"/>
        </dgm:presLayoutVars>
      </dgm:prSet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FD7D67B0-028A-4E10-B769-DA647AD3AC5D}" type="pres">
      <dgm:prSet presAssocID="{3C62A63A-DC7B-4602-9B6C-B16987DB61A7}" presName="spaceBetweenRectangles" presStyleCnt="0"/>
      <dgm:spPr/>
    </dgm:pt>
    <dgm:pt modelId="{DEF60B42-D8C2-4F21-9653-6AE054EED688}" type="pres">
      <dgm:prSet presAssocID="{C632B998-27A1-4D65-848D-51D38E336771}" presName="parentLin" presStyleCnt="0"/>
      <dgm:spPr/>
    </dgm:pt>
    <dgm:pt modelId="{137B502B-2796-42A1-9823-5A55AFD49835}" type="pres">
      <dgm:prSet presAssocID="{C632B998-27A1-4D65-848D-51D38E336771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C8A837E9-3A5C-4775-BE68-C8999261C4CB}" type="pres">
      <dgm:prSet presAssocID="{C632B998-27A1-4D65-848D-51D38E336771}" presName="parentText" presStyleLbl="node1" presStyleIdx="2" presStyleCnt="3" custScaleX="117317" custScaleY="61391" custLinFactNeighborX="-24074" custLinFactNeighborY="78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CEACA9-26B8-4056-BA5A-EBD26184AE00}" type="pres">
      <dgm:prSet presAssocID="{C632B998-27A1-4D65-848D-51D38E336771}" presName="negativeSpace" presStyleCnt="0"/>
      <dgm:spPr/>
    </dgm:pt>
    <dgm:pt modelId="{EC42F4AB-C4D4-4D25-9AFC-102509952811}" type="pres">
      <dgm:prSet presAssocID="{C632B998-27A1-4D65-848D-51D38E336771}" presName="childText" presStyleLbl="conFgAcc1" presStyleIdx="2" presStyleCnt="3" custScaleX="90266" custScaleY="71581">
        <dgm:presLayoutVars>
          <dgm:bulletEnabled val="1"/>
        </dgm:presLayoutVars>
      </dgm:prSet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75000"/>
            </a:schemeClr>
          </a:solidFill>
        </a:ln>
      </dgm:spPr>
    </dgm:pt>
  </dgm:ptLst>
  <dgm:cxnLst>
    <dgm:cxn modelId="{FE3BEDC8-1B60-42B5-8FEA-55340F53B347}" type="presOf" srcId="{C632B998-27A1-4D65-848D-51D38E336771}" destId="{C8A837E9-3A5C-4775-BE68-C8999261C4CB}" srcOrd="1" destOrd="0" presId="urn:microsoft.com/office/officeart/2005/8/layout/list1"/>
    <dgm:cxn modelId="{282B0E35-AE8C-464F-B489-073FEA0A10FF}" type="presOf" srcId="{C632B998-27A1-4D65-848D-51D38E336771}" destId="{137B502B-2796-42A1-9823-5A55AFD49835}" srcOrd="0" destOrd="0" presId="urn:microsoft.com/office/officeart/2005/8/layout/list1"/>
    <dgm:cxn modelId="{3FE1BE0F-C8D7-454F-B86B-E6CA93F5837A}" type="presOf" srcId="{78A18ED4-ACD1-4C7D-A61B-E85CD9EF2700}" destId="{AAA6C3A1-2C09-4D0C-A7EC-47CF95CC6113}" srcOrd="1" destOrd="0" presId="urn:microsoft.com/office/officeart/2005/8/layout/list1"/>
    <dgm:cxn modelId="{208EEA0D-AFC7-47DD-967C-E1F651827B1C}" srcId="{B31C07A9-1C0C-4207-A340-E1074A1A1CF1}" destId="{78A18ED4-ACD1-4C7D-A61B-E85CD9EF2700}" srcOrd="0" destOrd="0" parTransId="{26492205-DF14-433F-84F3-4C7DC5BEF32B}" sibTransId="{A50C4268-3B5C-4130-BF1E-FE8FF4341C94}"/>
    <dgm:cxn modelId="{F7568EEF-DF59-44CB-ADB2-579620216D6E}" srcId="{B31C07A9-1C0C-4207-A340-E1074A1A1CF1}" destId="{56E62ECB-2C9A-4C33-A6BC-09D87BEEFE6C}" srcOrd="1" destOrd="0" parTransId="{EC3C5897-B11A-4A91-9E4F-22F1BD5112BD}" sibTransId="{3C62A63A-DC7B-4602-9B6C-B16987DB61A7}"/>
    <dgm:cxn modelId="{E90D913B-5C17-40A7-8019-E530206F6833}" type="presOf" srcId="{B31C07A9-1C0C-4207-A340-E1074A1A1CF1}" destId="{6F37E76D-F825-4DB6-B7A8-2D09F609BB62}" srcOrd="0" destOrd="0" presId="urn:microsoft.com/office/officeart/2005/8/layout/list1"/>
    <dgm:cxn modelId="{D870EAE7-46B3-4F57-89C7-16A7ECD8EEBA}" type="presOf" srcId="{56E62ECB-2C9A-4C33-A6BC-09D87BEEFE6C}" destId="{34686685-7C8D-41A6-91A1-E2706688F1F2}" srcOrd="1" destOrd="0" presId="urn:microsoft.com/office/officeart/2005/8/layout/list1"/>
    <dgm:cxn modelId="{D6CE7F73-411F-4668-AE8E-632B41FAF413}" type="presOf" srcId="{78A18ED4-ACD1-4C7D-A61B-E85CD9EF2700}" destId="{E6BEE473-F3B3-4369-8A04-A8EFAB54D236}" srcOrd="0" destOrd="0" presId="urn:microsoft.com/office/officeart/2005/8/layout/list1"/>
    <dgm:cxn modelId="{C9D465FE-125C-441C-B3E8-904EDC96C406}" type="presOf" srcId="{56E62ECB-2C9A-4C33-A6BC-09D87BEEFE6C}" destId="{36BBE474-1523-442F-B28D-44CDFC603B57}" srcOrd="0" destOrd="0" presId="urn:microsoft.com/office/officeart/2005/8/layout/list1"/>
    <dgm:cxn modelId="{64D56928-39B6-40D7-9120-C5B283C6615E}" srcId="{B31C07A9-1C0C-4207-A340-E1074A1A1CF1}" destId="{C632B998-27A1-4D65-848D-51D38E336771}" srcOrd="2" destOrd="0" parTransId="{149DAE63-0911-45B9-ABAC-80341B5E90A2}" sibTransId="{F7764C31-4290-4840-95D6-0546F49D08AE}"/>
    <dgm:cxn modelId="{C0ED4DE0-70DB-4F8E-8B1E-E14C08A6CF55}" type="presParOf" srcId="{6F37E76D-F825-4DB6-B7A8-2D09F609BB62}" destId="{D9CC99A7-7B98-46C0-943D-4CA6CA6B824E}" srcOrd="0" destOrd="0" presId="urn:microsoft.com/office/officeart/2005/8/layout/list1"/>
    <dgm:cxn modelId="{DD684718-5947-4E88-BBD2-76DEF412F445}" type="presParOf" srcId="{D9CC99A7-7B98-46C0-943D-4CA6CA6B824E}" destId="{E6BEE473-F3B3-4369-8A04-A8EFAB54D236}" srcOrd="0" destOrd="0" presId="urn:microsoft.com/office/officeart/2005/8/layout/list1"/>
    <dgm:cxn modelId="{6D2A25A0-7A47-4248-B125-55F691596024}" type="presParOf" srcId="{D9CC99A7-7B98-46C0-943D-4CA6CA6B824E}" destId="{AAA6C3A1-2C09-4D0C-A7EC-47CF95CC6113}" srcOrd="1" destOrd="0" presId="urn:microsoft.com/office/officeart/2005/8/layout/list1"/>
    <dgm:cxn modelId="{51624361-6BDD-4A64-945A-D24A239F3766}" type="presParOf" srcId="{6F37E76D-F825-4DB6-B7A8-2D09F609BB62}" destId="{0B67F851-8DF0-429D-950E-F05E4AF2F57C}" srcOrd="1" destOrd="0" presId="urn:microsoft.com/office/officeart/2005/8/layout/list1"/>
    <dgm:cxn modelId="{31DB7F78-48D0-4800-B6A2-309C60039101}" type="presParOf" srcId="{6F37E76D-F825-4DB6-B7A8-2D09F609BB62}" destId="{7414D60F-5758-4D0A-A7E7-FC5B85DBAD9C}" srcOrd="2" destOrd="0" presId="urn:microsoft.com/office/officeart/2005/8/layout/list1"/>
    <dgm:cxn modelId="{6BD5F7B7-3B86-4E01-A63C-CF7DC6A39671}" type="presParOf" srcId="{6F37E76D-F825-4DB6-B7A8-2D09F609BB62}" destId="{CC5CA145-8C33-45EA-AE51-7C74BD1423E2}" srcOrd="3" destOrd="0" presId="urn:microsoft.com/office/officeart/2005/8/layout/list1"/>
    <dgm:cxn modelId="{B835E534-E875-4F25-83B0-212BA9D171DA}" type="presParOf" srcId="{6F37E76D-F825-4DB6-B7A8-2D09F609BB62}" destId="{3F2DABF1-13E9-4ABB-94F2-BA7883DA643D}" srcOrd="4" destOrd="0" presId="urn:microsoft.com/office/officeart/2005/8/layout/list1"/>
    <dgm:cxn modelId="{2076F3A9-9A35-4748-9AFB-9E8EE9A18AD1}" type="presParOf" srcId="{3F2DABF1-13E9-4ABB-94F2-BA7883DA643D}" destId="{36BBE474-1523-442F-B28D-44CDFC603B57}" srcOrd="0" destOrd="0" presId="urn:microsoft.com/office/officeart/2005/8/layout/list1"/>
    <dgm:cxn modelId="{97724826-930D-4ECE-96D1-EB0658F6BE8B}" type="presParOf" srcId="{3F2DABF1-13E9-4ABB-94F2-BA7883DA643D}" destId="{34686685-7C8D-41A6-91A1-E2706688F1F2}" srcOrd="1" destOrd="0" presId="urn:microsoft.com/office/officeart/2005/8/layout/list1"/>
    <dgm:cxn modelId="{77801971-A0E6-4256-BED0-C263B26F482A}" type="presParOf" srcId="{6F37E76D-F825-4DB6-B7A8-2D09F609BB62}" destId="{7C077F6C-6D02-4032-AEC2-DE6C5A2911CF}" srcOrd="5" destOrd="0" presId="urn:microsoft.com/office/officeart/2005/8/layout/list1"/>
    <dgm:cxn modelId="{7639FAE3-4C74-4174-8306-E96D0C02C924}" type="presParOf" srcId="{6F37E76D-F825-4DB6-B7A8-2D09F609BB62}" destId="{78217B4B-AB19-4737-80B1-B5C4B2FAC9C3}" srcOrd="6" destOrd="0" presId="urn:microsoft.com/office/officeart/2005/8/layout/list1"/>
    <dgm:cxn modelId="{EBE3CB36-3AF2-4621-BB42-0A81A178F491}" type="presParOf" srcId="{6F37E76D-F825-4DB6-B7A8-2D09F609BB62}" destId="{FD7D67B0-028A-4E10-B769-DA647AD3AC5D}" srcOrd="7" destOrd="0" presId="urn:microsoft.com/office/officeart/2005/8/layout/list1"/>
    <dgm:cxn modelId="{624BF3EE-C4B0-4D13-8C3B-6FFF561D259F}" type="presParOf" srcId="{6F37E76D-F825-4DB6-B7A8-2D09F609BB62}" destId="{DEF60B42-D8C2-4F21-9653-6AE054EED688}" srcOrd="8" destOrd="0" presId="urn:microsoft.com/office/officeart/2005/8/layout/list1"/>
    <dgm:cxn modelId="{0DBE8A14-6494-4A51-B35C-747F101A9D75}" type="presParOf" srcId="{DEF60B42-D8C2-4F21-9653-6AE054EED688}" destId="{137B502B-2796-42A1-9823-5A55AFD49835}" srcOrd="0" destOrd="0" presId="urn:microsoft.com/office/officeart/2005/8/layout/list1"/>
    <dgm:cxn modelId="{E1CA39F1-6AD4-4EFC-AE1B-47AE980D114C}" type="presParOf" srcId="{DEF60B42-D8C2-4F21-9653-6AE054EED688}" destId="{C8A837E9-3A5C-4775-BE68-C8999261C4CB}" srcOrd="1" destOrd="0" presId="urn:microsoft.com/office/officeart/2005/8/layout/list1"/>
    <dgm:cxn modelId="{D6A97518-FC7E-4344-89ED-CFB998469DEC}" type="presParOf" srcId="{6F37E76D-F825-4DB6-B7A8-2D09F609BB62}" destId="{64CEACA9-26B8-4056-BA5A-EBD26184AE00}" srcOrd="9" destOrd="0" presId="urn:microsoft.com/office/officeart/2005/8/layout/list1"/>
    <dgm:cxn modelId="{4D49B42B-3A8B-49AE-9B53-7A1625F09CBE}" type="presParOf" srcId="{6F37E76D-F825-4DB6-B7A8-2D09F609BB62}" destId="{EC42F4AB-C4D4-4D25-9AFC-102509952811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4D60F-5758-4D0A-A7E7-FC5B85DBAD9C}">
      <dsp:nvSpPr>
        <dsp:cNvPr id="0" name=""/>
        <dsp:cNvSpPr/>
      </dsp:nvSpPr>
      <dsp:spPr>
        <a:xfrm>
          <a:off x="0" y="199357"/>
          <a:ext cx="7465847" cy="109328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A6C3A1-2C09-4D0C-A7EC-47CF95CC6113}">
      <dsp:nvSpPr>
        <dsp:cNvPr id="0" name=""/>
        <dsp:cNvSpPr/>
      </dsp:nvSpPr>
      <dsp:spPr>
        <a:xfrm>
          <a:off x="317102" y="14198"/>
          <a:ext cx="6763633" cy="1114627"/>
        </a:xfrm>
        <a:prstGeom prst="roundRect">
          <a:avLst/>
        </a:prstGeom>
        <a:solidFill>
          <a:schemeClr val="bg1"/>
        </a:solidFill>
        <a:ln>
          <a:solidFill>
            <a:schemeClr val="tx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Century Gothic" pitchFamily="34" charset="0"/>
            </a:rPr>
            <a:t>Уточнено поняття «соціальний діалог», його принципи та особливості реалізації</a:t>
          </a:r>
        </a:p>
      </dsp:txBody>
      <dsp:txXfrm>
        <a:off x="371514" y="68610"/>
        <a:ext cx="6654809" cy="1005803"/>
      </dsp:txXfrm>
    </dsp:sp>
    <dsp:sp modelId="{78217B4B-AB19-4737-80B1-B5C4B2FAC9C3}">
      <dsp:nvSpPr>
        <dsp:cNvPr id="0" name=""/>
        <dsp:cNvSpPr/>
      </dsp:nvSpPr>
      <dsp:spPr>
        <a:xfrm>
          <a:off x="0" y="1959992"/>
          <a:ext cx="7539853" cy="113500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686685-7C8D-41A6-91A1-E2706688F1F2}">
      <dsp:nvSpPr>
        <dsp:cNvPr id="0" name=""/>
        <dsp:cNvSpPr/>
      </dsp:nvSpPr>
      <dsp:spPr>
        <a:xfrm>
          <a:off x="317102" y="1667449"/>
          <a:ext cx="6859583" cy="1301272"/>
        </a:xfrm>
        <a:prstGeom prst="roundRect">
          <a:avLst/>
        </a:prstGeom>
        <a:solidFill>
          <a:schemeClr val="bg1"/>
        </a:solidFill>
        <a:ln>
          <a:solidFill>
            <a:schemeClr val="tx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Century Gothic" pitchFamily="34" charset="0"/>
            </a:rPr>
            <a:t>Схарактеризовано роль соціального діалогу при врегулюванні колективних трудових розбіжностей</a:t>
          </a:r>
        </a:p>
      </dsp:txBody>
      <dsp:txXfrm>
        <a:off x="380625" y="1730972"/>
        <a:ext cx="6732537" cy="1174226"/>
      </dsp:txXfrm>
    </dsp:sp>
    <dsp:sp modelId="{EC42F4AB-C4D4-4D25-9AFC-102509952811}">
      <dsp:nvSpPr>
        <dsp:cNvPr id="0" name=""/>
        <dsp:cNvSpPr/>
      </dsp:nvSpPr>
      <dsp:spPr>
        <a:xfrm>
          <a:off x="0" y="3723681"/>
          <a:ext cx="7539853" cy="110034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A837E9-3A5C-4775-BE68-C8999261C4CB}">
      <dsp:nvSpPr>
        <dsp:cNvPr id="0" name=""/>
        <dsp:cNvSpPr/>
      </dsp:nvSpPr>
      <dsp:spPr>
        <a:xfrm>
          <a:off x="317102" y="3532769"/>
          <a:ext cx="6859583" cy="1105480"/>
        </a:xfrm>
        <a:prstGeom prst="roundRect">
          <a:avLst/>
        </a:prstGeom>
        <a:solidFill>
          <a:schemeClr val="bg1"/>
        </a:solidFill>
        <a:ln>
          <a:solidFill>
            <a:schemeClr val="tx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Century Gothic" pitchFamily="34" charset="0"/>
            </a:rPr>
            <a:t>Запропоновано шляхи реформування інституту</a:t>
          </a:r>
        </a:p>
      </dsp:txBody>
      <dsp:txXfrm>
        <a:off x="371067" y="3586734"/>
        <a:ext cx="6751653" cy="99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35096C-72C1-42D2-BBC8-150F45DE1628}" type="datetimeFigureOut">
              <a:rPr lang="uk-UA"/>
              <a:pPr>
                <a:defRPr/>
              </a:pPr>
              <a:t>18.04.2018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28E282E-149F-441D-90C0-93E796A7F1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33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048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022A0E-2FD8-4B3C-91DE-89B6C453E569}" type="slidenum">
              <a:rPr lang="uk-UA" altLang="ru-RU" smtClean="0">
                <a:latin typeface="Calibri" pitchFamily="34" charset="0"/>
              </a:rPr>
              <a:pPr/>
              <a:t>10</a:t>
            </a:fld>
            <a:endParaRPr lang="uk-UA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E2B4-36A8-4603-88B2-688E5A4F1B80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173E-5C04-45E9-A091-8C977E6F1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3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97E1-E9F0-44F9-AD4A-6A215E1E0D04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0F21-9334-4784-89C0-A3912ED7B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9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51A7-AF4A-4298-B52D-6D4A9089C7B6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22E8-6A39-4E35-BDAA-644FC2731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9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CB8C-7FDC-4DF1-AE8F-FB16ABE69E0C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09F5-4A35-4715-8208-988F0625C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8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269F-C661-429F-A2E4-982CE4BD3ADB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1376-ADC1-4A4F-8081-749F71111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2075-CF06-42AD-8ADA-5145CEB37E9A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C489-4F1D-4B3C-BF79-D41AADB65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3BB3-5791-4CBD-BA92-EED734C95201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FCBD-4717-4138-857C-9B853BF31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E8B4A-38EB-4473-94DA-DC8C60157E42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F87C-7EDD-4E71-815B-F1168568F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1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B9E1-1AEF-4383-96FD-C0623FC592F0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267B-A219-445B-A1A0-25EBCD01A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4CEC-3ECD-4E17-850E-EBAC37F71672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88B05-6257-43AC-8AC6-C386368AF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B8E4-79DB-4751-87CA-AB710C2ADEA8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F530-1690-4164-A6B7-06D3D095F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2CEB6F-7635-4D26-B360-493510AD2293}" type="datetimeFigureOut">
              <a:rPr lang="ru-RU"/>
              <a:pPr>
                <a:defRPr/>
              </a:pPr>
              <a:t>18.04.2018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E58F61A-AF8C-4567-B4F7-62E6A8D0F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uk-UA" altLang="ru-RU" smtClean="0"/>
              <a:t> 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-53975" y="2705100"/>
            <a:ext cx="9251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4200" b="1">
                <a:solidFill>
                  <a:schemeClr val="bg1"/>
                </a:solidFill>
                <a:latin typeface="Century Gothic" pitchFamily="34" charset="0"/>
                <a:ea typeface="Aharoni" pitchFamily="2" charset="0"/>
                <a:cs typeface="Aharoni" pitchFamily="2" charset="0"/>
              </a:rPr>
              <a:t>Соціальний діалог як регулятор соціально-трудових відносин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673725" y="5270500"/>
            <a:ext cx="3165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uk-UA" altLang="ru-RU" sz="2400" b="1">
                <a:latin typeface="Century Gothic" pitchFamily="34" charset="0"/>
              </a:rPr>
              <a:t>Лисюк Анна,</a:t>
            </a:r>
          </a:p>
          <a:p>
            <a:pPr algn="r" eaLnBrk="1" hangingPunct="1"/>
            <a:r>
              <a:rPr lang="uk-UA" altLang="ru-RU" sz="2400" b="1">
                <a:latin typeface="Century Gothic" pitchFamily="34" charset="0"/>
              </a:rPr>
              <a:t>Волинська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4" r="40132"/>
          <a:stretch>
            <a:fillRect/>
          </a:stretch>
        </p:blipFill>
        <p:spPr bwMode="auto">
          <a:xfrm>
            <a:off x="1835150" y="1385888"/>
            <a:ext cx="54737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236663" y="755650"/>
            <a:ext cx="667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4000" b="1">
                <a:latin typeface="Century Gothic" pitchFamily="34" charset="0"/>
              </a:rPr>
              <a:t>Рівні соціального діалогу</a:t>
            </a: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3276600" y="1844675"/>
            <a:ext cx="28146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 b="1">
                <a:latin typeface="Century Gothic" pitchFamily="34" charset="0"/>
              </a:rPr>
              <a:t>міжнародний</a:t>
            </a: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276600" y="2636838"/>
            <a:ext cx="28495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 b="1">
                <a:latin typeface="Century Gothic" pitchFamily="34" charset="0"/>
              </a:rPr>
              <a:t>національний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3276600" y="3382963"/>
            <a:ext cx="2111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 b="1">
                <a:latin typeface="Century Gothic" pitchFamily="34" charset="0"/>
              </a:rPr>
              <a:t>галузевий</a:t>
            </a: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3203575" y="4149725"/>
            <a:ext cx="3270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 b="1">
                <a:latin typeface="Century Gothic" pitchFamily="34" charset="0"/>
              </a:rPr>
              <a:t>територіальний</a:t>
            </a:r>
          </a:p>
        </p:txBody>
      </p:sp>
      <p:sp>
        <p:nvSpPr>
          <p:cNvPr id="11272" name="TextBox 6"/>
          <p:cNvSpPr txBox="1">
            <a:spLocks noChangeArrowheads="1"/>
          </p:cNvSpPr>
          <p:nvPr/>
        </p:nvSpPr>
        <p:spPr bwMode="auto">
          <a:xfrm>
            <a:off x="3276600" y="5013325"/>
            <a:ext cx="2198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 b="1">
                <a:latin typeface="Century Gothic" pitchFamily="34" charset="0"/>
              </a:rPr>
              <a:t>локальний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468313" y="1271588"/>
            <a:ext cx="8351837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91" indent="-34289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Конвенція МОП № 144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про тристоронні консультації для сприяння застосуванню міжнародних трудових </a:t>
            </a:r>
            <a:r>
              <a:rPr lang="ru-RU" sz="2400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норм</a:t>
            </a:r>
            <a:r>
              <a:rPr lang="uk-UA" sz="2400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latin typeface="Century Gothic" pitchFamily="34" charset="0"/>
              <a:ea typeface="Arial Unicode MS" pitchFamily="34" charset="-128"/>
              <a:cs typeface="Times New Roman" pitchFamily="18" charset="0"/>
            </a:endParaRPr>
          </a:p>
          <a:p>
            <a:pPr marL="342891" indent="-34289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uk-UA" sz="2800" b="1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Рекомендація МОП № 94 </a:t>
            </a:r>
            <a:endParaRPr lang="uk-UA" sz="2400" b="1" dirty="0">
              <a:latin typeface="Century Gothic" pitchFamily="34" charset="0"/>
              <a:ea typeface="Arial Unicode MS" pitchFamily="34" charset="-128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щодо консультацій та співробітництва між роботодавцями і працівниками на рівні підприємства;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latin typeface="Century Gothic" pitchFamily="34" charset="0"/>
              <a:ea typeface="Arial Unicode MS" pitchFamily="34" charset="-128"/>
              <a:cs typeface="Times New Roman" pitchFamily="18" charset="0"/>
            </a:endParaRPr>
          </a:p>
          <a:p>
            <a:pPr marL="342891" indent="-34289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 </a:t>
            </a:r>
            <a:r>
              <a:rPr lang="uk-UA" sz="2800" b="1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Рекомендація МОП № 113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щодо консультацій та співробітництва між державною владою та організаціями підприємців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Century Gothic" pitchFamily="34" charset="0"/>
                <a:ea typeface="Arial Unicode MS" pitchFamily="34" charset="-128"/>
                <a:cs typeface="Times New Roman" pitchFamily="18" charset="0"/>
              </a:rPr>
              <a:t>і працівників у галузевому та в національному масштабі.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98450" y="549275"/>
            <a:ext cx="854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200" b="1">
                <a:latin typeface="Century Gothic" pitchFamily="34" charset="0"/>
              </a:rPr>
              <a:t>Міжнародна нормативно-правова база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адпись 2"/>
          <p:cNvSpPr txBox="1">
            <a:spLocks noChangeArrowheads="1"/>
          </p:cNvSpPr>
          <p:nvPr/>
        </p:nvSpPr>
        <p:spPr bwMode="auto">
          <a:xfrm>
            <a:off x="107950" y="333375"/>
            <a:ext cx="90725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8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Особливості застосування системи соціального діалогу</a:t>
            </a:r>
            <a:endParaRPr lang="uk-UA" altLang="ru-RU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5" name="Надпись 2"/>
          <p:cNvSpPr txBox="1">
            <a:spLocks noChangeArrowheads="1"/>
          </p:cNvSpPr>
          <p:nvPr/>
        </p:nvSpPr>
        <p:spPr bwMode="auto">
          <a:xfrm>
            <a:off x="700088" y="1484313"/>
            <a:ext cx="8059737" cy="452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Розробка основних критеріїв соціальної справедливості</a:t>
            </a:r>
            <a:endParaRPr lang="uk-UA" altLang="ru-RU" sz="14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6" name="Надпись 2"/>
          <p:cNvSpPr txBox="1">
            <a:spLocks noChangeArrowheads="1"/>
          </p:cNvSpPr>
          <p:nvPr/>
        </p:nvSpPr>
        <p:spPr bwMode="auto">
          <a:xfrm>
            <a:off x="700088" y="2141538"/>
            <a:ext cx="8059737" cy="800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Узгодження між партнерами на вищому рівні соціально-економічної політики</a:t>
            </a:r>
            <a:endParaRPr lang="uk-UA" altLang="ru-RU" sz="14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7" name="Надпись 2"/>
          <p:cNvSpPr txBox="1">
            <a:spLocks noChangeArrowheads="1"/>
          </p:cNvSpPr>
          <p:nvPr/>
        </p:nvSpPr>
        <p:spPr bwMode="auto">
          <a:xfrm>
            <a:off x="700088" y="3124200"/>
            <a:ext cx="8059737" cy="452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Переговорний характер колективно-трудового процесу</a:t>
            </a:r>
            <a:endParaRPr lang="uk-UA" altLang="ru-RU" sz="14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8" name="Надпись 2"/>
          <p:cNvSpPr txBox="1">
            <a:spLocks noChangeArrowheads="1"/>
          </p:cNvSpPr>
          <p:nvPr/>
        </p:nvSpPr>
        <p:spPr bwMode="auto">
          <a:xfrm>
            <a:off x="695325" y="3771900"/>
            <a:ext cx="8059738" cy="452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Наявність механізмів та інститутів на різних рівнях</a:t>
            </a:r>
            <a:endParaRPr lang="uk-UA" altLang="ru-RU" sz="14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9" name="Надпись 2"/>
          <p:cNvSpPr txBox="1">
            <a:spLocks noChangeArrowheads="1"/>
          </p:cNvSpPr>
          <p:nvPr/>
        </p:nvSpPr>
        <p:spPr bwMode="auto">
          <a:xfrm>
            <a:off x="700088" y="5572125"/>
            <a:ext cx="8059737" cy="4524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Зниження рівня колективних трудових спорів</a:t>
            </a:r>
            <a:endParaRPr lang="uk-UA" altLang="ru-RU" sz="14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0" name="Надпись 2"/>
          <p:cNvSpPr txBox="1">
            <a:spLocks noChangeArrowheads="1"/>
          </p:cNvSpPr>
          <p:nvPr/>
        </p:nvSpPr>
        <p:spPr bwMode="auto">
          <a:xfrm>
            <a:off x="700088" y="4533900"/>
            <a:ext cx="8059737" cy="7667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Проведення колективних переговорів, </a:t>
            </a:r>
          </a:p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взаємних консультацій</a:t>
            </a:r>
          </a:p>
        </p:txBody>
      </p:sp>
      <p:sp>
        <p:nvSpPr>
          <p:cNvPr id="13321" name="Надпись 2"/>
          <p:cNvSpPr txBox="1">
            <a:spLocks noChangeArrowheads="1"/>
          </p:cNvSpPr>
          <p:nvPr/>
        </p:nvSpPr>
        <p:spPr bwMode="auto">
          <a:xfrm>
            <a:off x="700088" y="6234113"/>
            <a:ext cx="8059737" cy="4524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Організація системи соціального діалогу</a:t>
            </a:r>
            <a:endParaRPr lang="uk-UA" altLang="ru-RU" sz="14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2" name="Rectangle 23"/>
          <p:cNvSpPr>
            <a:spLocks noChangeArrowheads="1"/>
          </p:cNvSpPr>
          <p:nvPr/>
        </p:nvSpPr>
        <p:spPr bwMode="auto">
          <a:xfrm>
            <a:off x="-971550" y="-487363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alibri" pitchFamily="34" charset="0"/>
            </a:endParaRPr>
          </a:p>
        </p:txBody>
      </p:sp>
      <p:sp>
        <p:nvSpPr>
          <p:cNvPr id="13323" name="Rectangle 25"/>
          <p:cNvSpPr>
            <a:spLocks noChangeArrowheads="1"/>
          </p:cNvSpPr>
          <p:nvPr/>
        </p:nvSpPr>
        <p:spPr bwMode="auto">
          <a:xfrm>
            <a:off x="-971550" y="-304800"/>
            <a:ext cx="24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ru-RU" sz="600">
              <a:cs typeface="Arial" charset="0"/>
            </a:endParaRPr>
          </a:p>
          <a:p>
            <a:r>
              <a:rPr lang="uk-UA" altLang="ru-RU">
                <a:cs typeface="Arial" charset="0"/>
              </a:rPr>
              <a:t> </a:t>
            </a:r>
          </a:p>
        </p:txBody>
      </p:sp>
      <p:cxnSp>
        <p:nvCxnSpPr>
          <p:cNvPr id="1027" name="Прямая со стрелкой 1026">
            <a:extLst>
              <a:ext uri="{FF2B5EF4-FFF2-40B4-BE49-F238E27FC236}"/>
            </a:extLst>
          </p:cNvPr>
          <p:cNvCxnSpPr/>
          <p:nvPr/>
        </p:nvCxnSpPr>
        <p:spPr>
          <a:xfrm>
            <a:off x="4576763" y="1933575"/>
            <a:ext cx="3175" cy="2159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/>
            </a:extLst>
          </p:cNvPr>
          <p:cNvCxnSpPr/>
          <p:nvPr/>
        </p:nvCxnSpPr>
        <p:spPr>
          <a:xfrm rot="5400000">
            <a:off x="4472782" y="3040856"/>
            <a:ext cx="201612" cy="317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/>
            </a:extLst>
          </p:cNvPr>
          <p:cNvCxnSpPr/>
          <p:nvPr/>
        </p:nvCxnSpPr>
        <p:spPr>
          <a:xfrm>
            <a:off x="4575175" y="3573463"/>
            <a:ext cx="4763" cy="2159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/>
            </a:extLst>
          </p:cNvPr>
          <p:cNvCxnSpPr/>
          <p:nvPr/>
        </p:nvCxnSpPr>
        <p:spPr>
          <a:xfrm>
            <a:off x="4586288" y="4221163"/>
            <a:ext cx="0" cy="28733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/>
            </a:extLst>
          </p:cNvPr>
          <p:cNvCxnSpPr/>
          <p:nvPr/>
        </p:nvCxnSpPr>
        <p:spPr>
          <a:xfrm>
            <a:off x="4572000" y="6021388"/>
            <a:ext cx="0" cy="2159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/>
            </a:extLst>
          </p:cNvPr>
          <p:cNvCxnSpPr/>
          <p:nvPr/>
        </p:nvCxnSpPr>
        <p:spPr>
          <a:xfrm>
            <a:off x="4572000" y="5300663"/>
            <a:ext cx="3175" cy="27146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>
            <a:extLst>
              <a:ext uri="{FF2B5EF4-FFF2-40B4-BE49-F238E27FC236}"/>
            </a:extLst>
          </p:cNvPr>
          <p:cNvCxnSpPr/>
          <p:nvPr/>
        </p:nvCxnSpPr>
        <p:spPr>
          <a:xfrm>
            <a:off x="1476375" y="4757738"/>
            <a:ext cx="61928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/>
            </a:extLst>
          </p:cNvPr>
          <p:cNvCxnSpPr/>
          <p:nvPr/>
        </p:nvCxnSpPr>
        <p:spPr>
          <a:xfrm>
            <a:off x="1476375" y="1112838"/>
            <a:ext cx="58340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2790825" y="107950"/>
            <a:ext cx="356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200" b="1">
                <a:latin typeface="Century Gothic" pitchFamily="34" charset="0"/>
              </a:rPr>
              <a:t>Структура МОП</a:t>
            </a: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028001" y="669350"/>
            <a:ext cx="3088005" cy="8874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latin typeface="Century Gothic" pitchFamily="34" charset="0"/>
                <a:ea typeface="Calibri"/>
                <a:cs typeface="Times New Roman"/>
              </a:rPr>
              <a:t>Міжнародна конференція праці</a:t>
            </a:r>
            <a:endParaRPr lang="uk-UA" sz="1600" b="1" dirty="0"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14342" name="Надпись 2"/>
          <p:cNvSpPr txBox="1">
            <a:spLocks noChangeArrowheads="1"/>
          </p:cNvSpPr>
          <p:nvPr/>
        </p:nvSpPr>
        <p:spPr bwMode="auto">
          <a:xfrm>
            <a:off x="468313" y="1673225"/>
            <a:ext cx="2016125" cy="1154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Регіональні конференції праці</a:t>
            </a:r>
            <a:endParaRPr lang="uk-UA" altLang="ru-RU" sz="16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3" name="Надпись 2"/>
          <p:cNvSpPr txBox="1">
            <a:spLocks noChangeArrowheads="1"/>
          </p:cNvSpPr>
          <p:nvPr/>
        </p:nvSpPr>
        <p:spPr bwMode="auto">
          <a:xfrm>
            <a:off x="6443663" y="1816100"/>
            <a:ext cx="1733550" cy="7937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Галузеві комітети</a:t>
            </a:r>
            <a:endParaRPr lang="uk-UA" altLang="ru-RU" sz="16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4" name="Надпись 2"/>
          <p:cNvSpPr txBox="1">
            <a:spLocks noChangeArrowheads="1"/>
          </p:cNvSpPr>
          <p:nvPr/>
        </p:nvSpPr>
        <p:spPr bwMode="auto">
          <a:xfrm>
            <a:off x="3348038" y="1816100"/>
            <a:ext cx="2447925" cy="8032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Адміністративна рада</a:t>
            </a:r>
            <a:endParaRPr lang="uk-UA" altLang="ru-RU" sz="16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5" name="Надпись 2"/>
          <p:cNvSpPr txBox="1">
            <a:spLocks noChangeArrowheads="1"/>
          </p:cNvSpPr>
          <p:nvPr/>
        </p:nvSpPr>
        <p:spPr bwMode="auto">
          <a:xfrm>
            <a:off x="3348038" y="2924175"/>
            <a:ext cx="2447925" cy="8016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Генеральний директор</a:t>
            </a:r>
            <a:endParaRPr lang="uk-UA" altLang="ru-RU" sz="16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6" name="Надпись 2"/>
          <p:cNvSpPr txBox="1">
            <a:spLocks noChangeArrowheads="1"/>
          </p:cNvSpPr>
          <p:nvPr/>
        </p:nvSpPr>
        <p:spPr bwMode="auto">
          <a:xfrm>
            <a:off x="3348038" y="4284663"/>
            <a:ext cx="2447925" cy="803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Міжнародне бюро праці</a:t>
            </a:r>
            <a:endParaRPr lang="uk-UA" altLang="ru-RU" sz="16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7" name="Надпись 2"/>
          <p:cNvSpPr txBox="1">
            <a:spLocks noChangeArrowheads="1"/>
          </p:cNvSpPr>
          <p:nvPr/>
        </p:nvSpPr>
        <p:spPr bwMode="auto">
          <a:xfrm>
            <a:off x="252413" y="3357563"/>
            <a:ext cx="2447925" cy="10001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Регіональне </a:t>
            </a:r>
          </a:p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відділення</a:t>
            </a:r>
          </a:p>
        </p:txBody>
      </p:sp>
      <p:sp>
        <p:nvSpPr>
          <p:cNvPr id="14348" name="Надпись 2"/>
          <p:cNvSpPr txBox="1">
            <a:spLocks noChangeArrowheads="1"/>
          </p:cNvSpPr>
          <p:nvPr/>
        </p:nvSpPr>
        <p:spPr bwMode="auto">
          <a:xfrm>
            <a:off x="252413" y="5157788"/>
            <a:ext cx="2447925" cy="1401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Міжнародний інститут дослідження проблем</a:t>
            </a:r>
            <a:endParaRPr lang="uk-UA" altLang="ru-RU" sz="16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9" name="Надпись 2"/>
          <p:cNvSpPr txBox="1">
            <a:spLocks noChangeArrowheads="1"/>
          </p:cNvSpPr>
          <p:nvPr/>
        </p:nvSpPr>
        <p:spPr bwMode="auto">
          <a:xfrm>
            <a:off x="6156325" y="5013325"/>
            <a:ext cx="2854325" cy="1698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Міжнародний центр підвищення професійної і технічної кваліфікації</a:t>
            </a:r>
            <a:endParaRPr lang="uk-UA" altLang="ru-RU" sz="16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50" name="Надпись 2"/>
          <p:cNvSpPr txBox="1">
            <a:spLocks noChangeArrowheads="1"/>
          </p:cNvSpPr>
          <p:nvPr/>
        </p:nvSpPr>
        <p:spPr bwMode="auto">
          <a:xfrm>
            <a:off x="6443663" y="3141663"/>
            <a:ext cx="2449512" cy="13668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uk-UA" altLang="ru-RU" sz="20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Багато-дисциплінарні консультативні групи</a:t>
            </a:r>
            <a:endParaRPr lang="uk-UA" altLang="ru-RU" sz="16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51" name="Rectangle 21"/>
          <p:cNvSpPr>
            <a:spLocks noChangeArrowheads="1"/>
          </p:cNvSpPr>
          <p:nvPr/>
        </p:nvSpPr>
        <p:spPr bwMode="auto">
          <a:xfrm>
            <a:off x="757238" y="-19272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latin typeface="Calibri" pitchFamily="34" charset="0"/>
            </a:endParaRPr>
          </a:p>
        </p:txBody>
      </p:sp>
      <p:sp>
        <p:nvSpPr>
          <p:cNvPr id="14352" name="Rectangle 22"/>
          <p:cNvSpPr>
            <a:spLocks noChangeArrowheads="1"/>
          </p:cNvSpPr>
          <p:nvPr/>
        </p:nvSpPr>
        <p:spPr bwMode="auto">
          <a:xfrm>
            <a:off x="757238" y="-1914525"/>
            <a:ext cx="228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ru-RU" sz="140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1400"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sz="600">
              <a:cs typeface="Arial" charset="0"/>
            </a:endParaRPr>
          </a:p>
          <a:p>
            <a:endParaRPr lang="uk-UA" altLang="ru-RU">
              <a:cs typeface="Arial" charset="0"/>
            </a:endParaRPr>
          </a:p>
        </p:txBody>
      </p:sp>
      <p:sp>
        <p:nvSpPr>
          <p:cNvPr id="14353" name="Rectangle 24"/>
          <p:cNvSpPr>
            <a:spLocks noChangeArrowheads="1"/>
          </p:cNvSpPr>
          <p:nvPr/>
        </p:nvSpPr>
        <p:spPr bwMode="auto">
          <a:xfrm>
            <a:off x="757238" y="-16986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uk-UA" altLang="ru-RU">
              <a:cs typeface="Arial" charset="0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/>
            </a:extLst>
          </p:cNvPr>
          <p:cNvCxnSpPr/>
          <p:nvPr/>
        </p:nvCxnSpPr>
        <p:spPr>
          <a:xfrm>
            <a:off x="1476375" y="1112838"/>
            <a:ext cx="0" cy="5603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/>
            </a:extLst>
          </p:cNvPr>
          <p:cNvCxnSpPr/>
          <p:nvPr/>
        </p:nvCxnSpPr>
        <p:spPr>
          <a:xfrm>
            <a:off x="7308850" y="1112838"/>
            <a:ext cx="0" cy="70326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6" name="Прямая со стрелкой 32"/>
          <p:cNvCxnSpPr>
            <a:cxnSpLocks noChangeShapeType="1"/>
            <a:stCxn id="4" idx="2"/>
            <a:endCxn id="14344" idx="0"/>
          </p:cNvCxnSpPr>
          <p:nvPr/>
        </p:nvCxnSpPr>
        <p:spPr bwMode="auto">
          <a:xfrm>
            <a:off x="4572000" y="1579563"/>
            <a:ext cx="0" cy="2365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Прямая со стрелкой 34">
            <a:extLst>
              <a:ext uri="{FF2B5EF4-FFF2-40B4-BE49-F238E27FC236}"/>
            </a:extLst>
          </p:cNvPr>
          <p:cNvCxnSpPr>
            <a:stCxn id="14347" idx="2"/>
            <a:endCxn id="14348" idx="0"/>
          </p:cNvCxnSpPr>
          <p:nvPr/>
        </p:nvCxnSpPr>
        <p:spPr>
          <a:xfrm>
            <a:off x="1476375" y="4357688"/>
            <a:ext cx="0" cy="8001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/>
            </a:extLst>
          </p:cNvPr>
          <p:cNvCxnSpPr>
            <a:stCxn id="14350" idx="2"/>
          </p:cNvCxnSpPr>
          <p:nvPr/>
        </p:nvCxnSpPr>
        <p:spPr>
          <a:xfrm>
            <a:off x="7669213" y="45085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/>
            </a:extLst>
          </p:cNvPr>
          <p:cNvCxnSpPr>
            <a:endCxn id="14346" idx="0"/>
          </p:cNvCxnSpPr>
          <p:nvPr/>
        </p:nvCxnSpPr>
        <p:spPr>
          <a:xfrm flipH="1">
            <a:off x="4572000" y="3692525"/>
            <a:ext cx="0" cy="5921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/>
            </a:extLst>
          </p:cNvPr>
          <p:cNvCxnSpPr>
            <a:endCxn id="14345" idx="0"/>
          </p:cNvCxnSpPr>
          <p:nvPr/>
        </p:nvCxnSpPr>
        <p:spPr>
          <a:xfrm flipH="1">
            <a:off x="4572000" y="2611438"/>
            <a:ext cx="0" cy="3127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4"/>
          <p:cNvGraphicFramePr>
            <a:graphicFrameLocks/>
          </p:cNvGraphicFramePr>
          <p:nvPr/>
        </p:nvGraphicFramePr>
        <p:xfrm>
          <a:off x="-50800" y="65088"/>
          <a:ext cx="9245600" cy="684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Диаграмма" r:id="rId4" imgW="9242337" imgH="6840305" progId="Excel.Chart.8">
                  <p:embed/>
                </p:oleObj>
              </mc:Choice>
              <mc:Fallback>
                <p:oleObj name="Диаграмма" r:id="rId4" imgW="9242337" imgH="6840305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65088"/>
                        <a:ext cx="9245600" cy="684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8913"/>
            <a:ext cx="9323388" cy="676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85738" y="495300"/>
            <a:ext cx="38147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3200" b="1">
                <a:latin typeface="Century Gothic" pitchFamily="34" charset="0"/>
              </a:rPr>
              <a:t>Шляхи вирішення проблем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/>
            </a:extLst>
          </p:cNvPr>
          <p:cNvGraphicFramePr/>
          <p:nvPr/>
        </p:nvGraphicFramePr>
        <p:xfrm>
          <a:off x="611560" y="1324992"/>
          <a:ext cx="835292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521075" y="468313"/>
            <a:ext cx="213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200" b="1">
                <a:latin typeface="Century Gothic" pitchFamily="34" charset="0"/>
              </a:rPr>
              <a:t>Висновки</a:t>
            </a:r>
            <a:endParaRPr lang="uk-UA" altLang="ru-RU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127250" y="3074988"/>
            <a:ext cx="488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4000" b="1">
                <a:solidFill>
                  <a:schemeClr val="bg1"/>
                </a:solidFill>
                <a:latin typeface="Century Gothic" pitchFamily="34" charset="0"/>
              </a:rPr>
              <a:t>Дякуємо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884488" y="549275"/>
            <a:ext cx="337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>
                <a:latin typeface="Century Gothic" pitchFamily="34" charset="0"/>
              </a:rPr>
              <a:t>Актуальність: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017838" y="1260475"/>
            <a:ext cx="509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>
                <a:latin typeface="Century Gothic" pitchFamily="34" charset="0"/>
              </a:rPr>
              <a:t>необхідність усунення нечіткості законодавства;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017838" y="2924175"/>
            <a:ext cx="64119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>
                <a:latin typeface="Century Gothic" pitchFamily="34" charset="0"/>
              </a:rPr>
              <a:t>подальше удосконалення механізмів реалізації соціального діалогу;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059113" y="5084763"/>
            <a:ext cx="5834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>
                <a:latin typeface="Century Gothic" pitchFamily="34" charset="0"/>
              </a:rPr>
              <a:t>запобігання колективним трудовим спорам.</a:t>
            </a:r>
          </a:p>
        </p:txBody>
      </p:sp>
      <p:pic>
        <p:nvPicPr>
          <p:cNvPr id="3078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49707" r="52145" b="27116"/>
          <a:stretch>
            <a:fillRect/>
          </a:stretch>
        </p:blipFill>
        <p:spPr bwMode="auto">
          <a:xfrm>
            <a:off x="190500" y="2898775"/>
            <a:ext cx="26273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>
            <a:extLst>
              <a:ext uri="{FF2B5EF4-FFF2-40B4-BE49-F238E27FC236}"/>
            </a:extLst>
          </p:cNvPr>
          <p:cNvSpPr/>
          <p:nvPr/>
        </p:nvSpPr>
        <p:spPr>
          <a:xfrm flipH="1" flipV="1">
            <a:off x="2771775" y="3716338"/>
            <a:ext cx="46038" cy="460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3080" name="Группа 10"/>
          <p:cNvGrpSpPr>
            <a:grpSpLocks/>
          </p:cNvGrpSpPr>
          <p:nvPr/>
        </p:nvGrpSpPr>
        <p:grpSpPr bwMode="auto">
          <a:xfrm>
            <a:off x="215900" y="4843463"/>
            <a:ext cx="2751138" cy="1096962"/>
            <a:chOff x="-1" y="4797152"/>
            <a:chExt cx="2750983" cy="1097954"/>
          </a:xfrm>
        </p:grpSpPr>
        <p:pic>
          <p:nvPicPr>
            <p:cNvPr id="3091" name="Рисунок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3" t="75639" r="50748" b="1932"/>
            <a:stretch>
              <a:fillRect/>
            </a:stretch>
          </p:blipFill>
          <p:spPr bwMode="auto">
            <a:xfrm>
              <a:off x="-1" y="4797152"/>
              <a:ext cx="2750983" cy="1097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Овал 14">
              <a:extLst>
                <a:ext uri="{FF2B5EF4-FFF2-40B4-BE49-F238E27FC236}"/>
              </a:extLst>
            </p:cNvPr>
            <p:cNvSpPr/>
            <p:nvPr/>
          </p:nvSpPr>
          <p:spPr>
            <a:xfrm flipH="1" flipV="1">
              <a:off x="2700185" y="5615453"/>
              <a:ext cx="46034" cy="46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250825" y="1309688"/>
            <a:ext cx="2665413" cy="1039812"/>
            <a:chOff x="251521" y="1310444"/>
            <a:chExt cx="2664718" cy="103843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392636" y="1526058"/>
              <a:ext cx="545958" cy="299640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251521" y="1340566"/>
              <a:ext cx="1141115" cy="10035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05482" y="1392885"/>
              <a:ext cx="1031606" cy="897336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35000">
                  <a:srgbClr val="66FF33"/>
                </a:gs>
                <a:gs pos="74000">
                  <a:srgbClr val="99FF99"/>
                </a:gs>
              </a:gsLst>
              <a:lin ang="13500000" scaled="1"/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46558" y="1433299"/>
              <a:ext cx="950368" cy="818339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3088" name="TextBox 26"/>
            <p:cNvSpPr txBox="1">
              <a:spLocks noChangeArrowheads="1"/>
            </p:cNvSpPr>
            <p:nvPr/>
          </p:nvSpPr>
          <p:spPr bwMode="auto">
            <a:xfrm>
              <a:off x="467544" y="1310444"/>
              <a:ext cx="709394" cy="1038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uk-UA" sz="6600">
                  <a:latin typeface="Arial Black" pitchFamily="34" charset="0"/>
                </a:rPr>
                <a:t>1</a:t>
              </a: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938594" y="1527643"/>
              <a:ext cx="977645" cy="0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2881323" y="1510204"/>
              <a:ext cx="34916" cy="33293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957388" y="549275"/>
            <a:ext cx="522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4000" b="1">
                <a:latin typeface="Century Gothic" pitchFamily="34" charset="0"/>
              </a:rPr>
              <a:t>Мета дослідження: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61988" y="1196975"/>
            <a:ext cx="78200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uk-UA" altLang="ru-RU" sz="3200">
                <a:latin typeface="Century Gothic" pitchFamily="34" charset="0"/>
              </a:rPr>
              <a:t>визначити теоретичні засади інституту соціального діалогу та його роль у колективних трудових відносинах.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186113" y="404813"/>
            <a:ext cx="277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4000" b="1">
                <a:latin typeface="Century Gothic" pitchFamily="34" charset="0"/>
              </a:rPr>
              <a:t>Завдання: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189038" y="1628775"/>
            <a:ext cx="7597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>
                <a:latin typeface="Century Gothic" pitchFamily="34" charset="0"/>
              </a:rPr>
              <a:t>розкрити поняття, принципи та форми соціального діалогу;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222375" y="2762250"/>
            <a:ext cx="7993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>
                <a:latin typeface="Century Gothic" pitchFamily="34" charset="0"/>
              </a:rPr>
              <a:t>визначити рівневість соціального діалогу;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214438" y="5262563"/>
            <a:ext cx="783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>
                <a:latin typeface="Century Gothic" pitchFamily="34" charset="0"/>
              </a:rPr>
              <a:t>дослідити міжнародний досвід з питання.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116013" y="3625850"/>
            <a:ext cx="820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>
                <a:latin typeface="Century Gothic" pitchFamily="34" charset="0"/>
              </a:rPr>
              <a:t>проаналізувати рівень реалізації інституту;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1214438" y="4149725"/>
            <a:ext cx="7812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>
                <a:latin typeface="Century Gothic" pitchFamily="34" charset="0"/>
              </a:rPr>
              <a:t>навести  шляхи вирішення проблем соціального діалогу;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14375" y="500063"/>
            <a:ext cx="7747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3200" b="1" u="sng">
                <a:latin typeface="Century Gothic" pitchFamily="34" charset="0"/>
              </a:rPr>
              <a:t>Об’єкт дослідження</a:t>
            </a:r>
            <a:r>
              <a:rPr lang="uk-UA" altLang="ru-RU" sz="3200" b="1">
                <a:latin typeface="Century Gothic" pitchFamily="34" charset="0"/>
              </a:rPr>
              <a:t>:</a:t>
            </a:r>
          </a:p>
          <a:p>
            <a:pPr algn="ctr" eaLnBrk="1" hangingPunct="1"/>
            <a:r>
              <a:rPr lang="ru-RU" altLang="ru-RU" sz="3000">
                <a:latin typeface="Century Gothic" pitchFamily="34" charset="0"/>
              </a:rPr>
              <a:t>принципи та механізми соціального діалогу  у сфері праці.</a:t>
            </a:r>
            <a:endParaRPr lang="uk-UA" altLang="ru-RU" sz="3000">
              <a:latin typeface="Century Gothic" pitchFamily="34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11188" y="2060575"/>
            <a:ext cx="79216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u="sng">
                <a:latin typeface="Century Gothic" pitchFamily="34" charset="0"/>
              </a:rPr>
              <a:t>Предмет </a:t>
            </a:r>
            <a:r>
              <a:rPr lang="uk-UA" altLang="ru-RU" sz="3200" b="1" u="sng">
                <a:latin typeface="Century Gothic" pitchFamily="34" charset="0"/>
              </a:rPr>
              <a:t>дослідження</a:t>
            </a:r>
            <a:r>
              <a:rPr lang="uk-UA" altLang="ru-RU" sz="3200" b="1">
                <a:latin typeface="Century Gothic" pitchFamily="34" charset="0"/>
              </a:rPr>
              <a:t>: </a:t>
            </a:r>
            <a:endParaRPr lang="uk-UA" altLang="ru-RU" sz="3000" b="1">
              <a:latin typeface="Century Gothic" pitchFamily="34" charset="0"/>
            </a:endParaRPr>
          </a:p>
          <a:p>
            <a:pPr algn="ctr" eaLnBrk="1" hangingPunct="1"/>
            <a:r>
              <a:rPr lang="uk-UA" altLang="ru-RU" sz="3000">
                <a:latin typeface="Century Gothic" pitchFamily="34" charset="0"/>
              </a:rPr>
              <a:t>особливості врегулювання колективних трудових</a:t>
            </a:r>
            <a:r>
              <a:rPr lang="en-US" altLang="ru-RU" sz="3000">
                <a:latin typeface="Century Gothic" pitchFamily="34" charset="0"/>
              </a:rPr>
              <a:t> </a:t>
            </a:r>
            <a:r>
              <a:rPr lang="uk-UA" altLang="ru-RU" sz="3000">
                <a:latin typeface="Century Gothic" pitchFamily="34" charset="0"/>
              </a:rPr>
              <a:t>відносин</a:t>
            </a:r>
            <a:r>
              <a:rPr lang="en-US" altLang="ru-RU" sz="3000">
                <a:latin typeface="Century Gothic" pitchFamily="34" charset="0"/>
              </a:rPr>
              <a:t> </a:t>
            </a:r>
            <a:r>
              <a:rPr lang="uk-UA" altLang="ru-RU" sz="3000">
                <a:latin typeface="Century Gothic" pitchFamily="34" charset="0"/>
              </a:rPr>
              <a:t>механізмами соціального діалогу.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539552" y="1765265"/>
            <a:ext cx="57419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1</a:t>
            </a: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539552" y="3493457"/>
            <a:ext cx="57419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0"/>
                <a:solidFill>
                  <a:schemeClr val="tx2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2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539552" y="5365665"/>
            <a:ext cx="57419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3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38150" y="633413"/>
            <a:ext cx="8267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4000" b="1">
                <a:latin typeface="Century Gothic" pitchFamily="34" charset="0"/>
              </a:rPr>
              <a:t>Наукова новизна дослідження:</a:t>
            </a:r>
            <a:endParaRPr lang="ru-RU" altLang="ru-RU" sz="4000" b="1">
              <a:latin typeface="Century Gothic" pitchFamily="34" charset="0"/>
            </a:endParaRP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1350963" y="1500188"/>
            <a:ext cx="7613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>
                <a:latin typeface="Century Gothic" pitchFamily="34" charset="0"/>
              </a:rPr>
              <a:t>простежено колізійність реалізації соціального діалогу та відсутність реальних механізмів переговорів;</a:t>
            </a:r>
            <a:endParaRPr lang="ru-RU" altLang="ru-RU" sz="3000">
              <a:latin typeface="Century Gothic" pitchFamily="34" charset="0"/>
            </a:endParaRP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1350963" y="3068638"/>
            <a:ext cx="76136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>
                <a:latin typeface="Century Gothic" pitchFamily="34" charset="0"/>
              </a:rPr>
              <a:t>визначено ознаки соціального діалогу на основі компаративного аналізу національного та міжнародного законодавства;</a:t>
            </a:r>
            <a:endParaRPr lang="ru-RU" altLang="ru-RU" sz="3000">
              <a:latin typeface="Century Gothic" pitchFamily="34" charset="0"/>
            </a:endParaRP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1350963" y="5157788"/>
            <a:ext cx="7613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000">
                <a:latin typeface="Century Gothic" pitchFamily="34" charset="0"/>
              </a:rPr>
              <a:t>запропоновано якісно нові шляхи реформування трудового законодавства України.</a:t>
            </a:r>
            <a:endParaRPr lang="ru-RU" altLang="ru-RU" sz="30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31763" y="476250"/>
            <a:ext cx="896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>
                <a:latin typeface="Century Gothic" pitchFamily="34" charset="0"/>
              </a:rPr>
              <a:t>Закон України «Про соціальний діалог в Україні»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39750" y="1052513"/>
            <a:ext cx="83534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2800" b="1">
                <a:latin typeface="Century Gothic" pitchFamily="34" charset="0"/>
              </a:rPr>
              <a:t>Стаття 1. </a:t>
            </a:r>
          </a:p>
          <a:p>
            <a:pPr eaLnBrk="1" hangingPunct="1"/>
            <a:r>
              <a:rPr lang="uk-UA" altLang="ru-RU" sz="2800">
                <a:latin typeface="Century Gothic" pitchFamily="34" charset="0"/>
              </a:rPr>
              <a:t>Соціальний діалог:</a:t>
            </a:r>
          </a:p>
          <a:p>
            <a:pPr eaLnBrk="1" hangingPunct="1"/>
            <a:r>
              <a:rPr lang="uk-UA" altLang="ru-RU" sz="2800">
                <a:latin typeface="Century Gothic" pitchFamily="34" charset="0"/>
              </a:rPr>
              <a:t> - процес визначення та зближення позицій;</a:t>
            </a:r>
          </a:p>
          <a:p>
            <a:pPr eaLnBrk="1" hangingPunct="1"/>
            <a:r>
              <a:rPr lang="uk-UA" altLang="ru-RU" sz="2800">
                <a:latin typeface="Century Gothic" pitchFamily="34" charset="0"/>
              </a:rPr>
              <a:t> - суб’єкти: сторони соціального діалогу;</a:t>
            </a:r>
          </a:p>
          <a:p>
            <a:pPr eaLnBrk="1" hangingPunct="1"/>
            <a:r>
              <a:rPr lang="uk-UA" altLang="ru-RU" sz="2800">
                <a:latin typeface="Century Gothic" pitchFamily="34" charset="0"/>
              </a:rPr>
              <a:t> - мета: досягнення спільних домовленостей та прийняття узгоджених рішень сторонами соціального діалогу.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-22225" y="227013"/>
            <a:ext cx="9188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3200" b="1">
                <a:latin typeface="Century Gothic" pitchFamily="34" charset="0"/>
              </a:rPr>
              <a:t>Підходи до трактування поняття </a:t>
            </a:r>
            <a:br>
              <a:rPr lang="uk-UA" altLang="ru-RU" sz="3200" b="1">
                <a:latin typeface="Century Gothic" pitchFamily="34" charset="0"/>
              </a:rPr>
            </a:br>
            <a:r>
              <a:rPr lang="uk-UA" altLang="ru-RU" sz="3200" b="1">
                <a:latin typeface="Century Gothic" pitchFamily="34" charset="0"/>
              </a:rPr>
              <a:t>«соціальний діалог» (за М.В.Сорочишином)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700338" y="3213100"/>
            <a:ext cx="18716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altLang="ru-RU" sz="2000" b="1">
                <a:latin typeface="Century Gothic" pitchFamily="34" charset="0"/>
              </a:rPr>
              <a:t>Як система колективних трудових відносин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787900" y="3213100"/>
            <a:ext cx="15843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altLang="ru-RU" sz="2000" b="1">
                <a:latin typeface="Century Gothic" pitchFamily="34" charset="0"/>
              </a:rPr>
              <a:t>Як інститут трудового права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827088" y="3213100"/>
            <a:ext cx="20161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altLang="ru-RU" sz="2000" b="1">
                <a:latin typeface="Century Gothic" pitchFamily="34" charset="0"/>
              </a:rPr>
              <a:t>Як принцип взаємодії працівників</a:t>
            </a:r>
          </a:p>
          <a:p>
            <a:pPr eaLnBrk="1" hangingPunct="1">
              <a:lnSpc>
                <a:spcPct val="150000"/>
              </a:lnSpc>
            </a:pPr>
            <a:r>
              <a:rPr lang="uk-UA" altLang="ru-RU" sz="2000" b="1">
                <a:latin typeface="Century Gothic" pitchFamily="34" charset="0"/>
              </a:rPr>
              <a:t>і робото-давців 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700838" y="3213100"/>
            <a:ext cx="18716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uk-UA" altLang="ru-RU" sz="2000" b="1">
                <a:latin typeface="Century Gothic" pitchFamily="34" charset="0"/>
              </a:rPr>
              <a:t>Як метод правового </a:t>
            </a:r>
            <a:r>
              <a:rPr lang="uk-UA" altLang="ru-RU" b="1">
                <a:latin typeface="Century Gothic" pitchFamily="34" charset="0"/>
              </a:rPr>
              <a:t>регулювання</a:t>
            </a:r>
            <a:endParaRPr lang="uk-UA" altLang="ru-RU" sz="20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842963" y="550863"/>
            <a:ext cx="745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3600" b="1">
                <a:latin typeface="Century Gothic" pitchFamily="34" charset="0"/>
              </a:rPr>
              <a:t>Принципи соціального діалогу:</a:t>
            </a:r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539750" y="1476375"/>
            <a:ext cx="8208963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891" indent="-34289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800" dirty="0">
                <a:latin typeface="Century Gothic" pitchFamily="34" charset="0"/>
              </a:rPr>
              <a:t>репрезентативність і  правоможність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Century Gothic" pitchFamily="34" charset="0"/>
              </a:rPr>
              <a:t>сторін та їх представників;</a:t>
            </a:r>
          </a:p>
          <a:p>
            <a:pPr marL="342891" indent="-34289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err="1">
                <a:latin typeface="Century Gothic" pitchFamily="34" charset="0"/>
              </a:rPr>
              <a:t>взаємна</a:t>
            </a:r>
            <a:r>
              <a:rPr lang="ru-RU" sz="2800" dirty="0">
                <a:latin typeface="Century Gothic" pitchFamily="34" charset="0"/>
              </a:rPr>
              <a:t> повага та пошук </a:t>
            </a:r>
            <a:r>
              <a:rPr lang="ru-RU" sz="2800" dirty="0" err="1">
                <a:latin typeface="Century Gothic" pitchFamily="34" charset="0"/>
              </a:rPr>
              <a:t>компромісних</a:t>
            </a:r>
            <a:r>
              <a:rPr lang="ru-RU" sz="2800" dirty="0">
                <a:latin typeface="Century Gothic" pitchFamily="34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Century Gothic" pitchFamily="34" charset="0"/>
              </a:rPr>
              <a:t>рішень</a:t>
            </a:r>
            <a:r>
              <a:rPr lang="ru-RU" sz="2800" dirty="0">
                <a:latin typeface="Century Gothic" pitchFamily="34" charset="0"/>
              </a:rPr>
              <a:t>;</a:t>
            </a:r>
          </a:p>
          <a:p>
            <a:pPr marL="342891" indent="-34289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err="1">
                <a:latin typeface="Century Gothic" pitchFamily="34" charset="0"/>
              </a:rPr>
              <a:t>обов'язковість</a:t>
            </a:r>
            <a:r>
              <a:rPr lang="ru-RU" sz="2800" dirty="0">
                <a:latin typeface="Century Gothic" pitchFamily="34" charset="0"/>
              </a:rPr>
              <a:t> розгляду </a:t>
            </a:r>
            <a:r>
              <a:rPr lang="ru-RU" sz="2800" dirty="0" err="1">
                <a:latin typeface="Century Gothic" pitchFamily="34" charset="0"/>
              </a:rPr>
              <a:t>пропозицій</a:t>
            </a:r>
            <a:r>
              <a:rPr lang="ru-RU" sz="2800" dirty="0">
                <a:latin typeface="Century Gothic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Century Gothic" pitchFamily="34" charset="0"/>
              </a:rPr>
              <a:t>сторін</a:t>
            </a:r>
            <a:r>
              <a:rPr lang="ru-RU" sz="2800" dirty="0">
                <a:latin typeface="Century Gothic" pitchFamily="34" charset="0"/>
              </a:rPr>
              <a:t>; </a:t>
            </a:r>
          </a:p>
          <a:p>
            <a:pPr marL="342891" indent="-34289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atin typeface="Century Gothic" pitchFamily="34" charset="0"/>
              </a:rPr>
              <a:t>пріоритет узгоджувальних процедур; </a:t>
            </a:r>
          </a:p>
          <a:p>
            <a:pPr marL="342891" indent="-34289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err="1">
                <a:latin typeface="Century Gothic" pitchFamily="34" charset="0"/>
              </a:rPr>
              <a:t>обов'язковість</a:t>
            </a:r>
            <a:r>
              <a:rPr lang="ru-RU" sz="2800" dirty="0">
                <a:latin typeface="Century Gothic" pitchFamily="34" charset="0"/>
              </a:rPr>
              <a:t> дотримання </a:t>
            </a:r>
            <a:r>
              <a:rPr lang="ru-RU" sz="2800" dirty="0" err="1">
                <a:latin typeface="Century Gothic" pitchFamily="34" charset="0"/>
              </a:rPr>
              <a:t>досягнутих</a:t>
            </a:r>
            <a:r>
              <a:rPr lang="ru-RU" sz="2800" dirty="0">
                <a:latin typeface="Century Gothic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Century Gothic" pitchFamily="34" charset="0"/>
              </a:rPr>
              <a:t>домовленостей</a:t>
            </a:r>
            <a:r>
              <a:rPr lang="ru-RU" sz="2800" dirty="0">
                <a:latin typeface="Century Gothic" pitchFamily="34" charset="0"/>
              </a:rPr>
              <a:t>;</a:t>
            </a:r>
          </a:p>
          <a:p>
            <a:pPr marL="342891" indent="-34289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>
                <a:latin typeface="Century Gothic" pitchFamily="34" charset="0"/>
              </a:rPr>
              <a:t>відповідальність за виконання </a:t>
            </a:r>
            <a:r>
              <a:rPr lang="ru-RU" sz="2800" dirty="0" err="1">
                <a:latin typeface="Century Gothic" pitchFamily="34" charset="0"/>
              </a:rPr>
              <a:t>прийнятих</a:t>
            </a:r>
            <a:r>
              <a:rPr lang="ru-RU" sz="2800" dirty="0">
                <a:latin typeface="Century Gothic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Century Gothic" pitchFamily="34" charset="0"/>
              </a:rPr>
              <a:t>зобов'язань</a:t>
            </a:r>
            <a:r>
              <a:rPr lang="ru-RU" sz="2800" dirty="0">
                <a:latin typeface="Century Gothic" pitchFamily="34" charset="0"/>
              </a:rPr>
              <a:t>.</a:t>
            </a:r>
            <a:endParaRPr lang="uk-UA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1661</TotalTime>
  <Words>392</Words>
  <Application>Microsoft Office PowerPoint</Application>
  <PresentationFormat>Экран (4:3)</PresentationFormat>
  <Paragraphs>100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Aharoni</vt:lpstr>
      <vt:lpstr>Arial Black</vt:lpstr>
      <vt:lpstr>Wingdings</vt:lpstr>
      <vt:lpstr>Arial Unicode MS</vt:lpstr>
      <vt:lpstr>Times New Roman</vt:lpstr>
      <vt:lpstr>Тема Office</vt:lpstr>
      <vt:lpstr>Диаграмма Microsoft Office Excel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</dc:creator>
  <cp:lastModifiedBy>Користувач</cp:lastModifiedBy>
  <cp:revision>111</cp:revision>
  <dcterms:created xsi:type="dcterms:W3CDTF">2017-12-13T09:59:04Z</dcterms:created>
  <dcterms:modified xsi:type="dcterms:W3CDTF">2018-04-18T15:23:18Z</dcterms:modified>
</cp:coreProperties>
</file>